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1.xml" ContentType="application/vnd.openxmlformats-officedocument.drawingml.chart+xml"/>
  <Override PartName="/ppt/notesSlides/notesSlide9.xml" ContentType="application/vnd.openxmlformats-officedocument.presentationml.notesSlide+xml"/>
  <Override PartName="/ppt/charts/chart2.xml" ContentType="application/vnd.openxmlformats-officedocument.drawingml.chart+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711" r:id="rId1"/>
  </p:sldMasterIdLst>
  <p:notesMasterIdLst>
    <p:notesMasterId r:id="rId61"/>
  </p:notesMasterIdLst>
  <p:sldIdLst>
    <p:sldId id="256" r:id="rId2"/>
    <p:sldId id="416" r:id="rId3"/>
    <p:sldId id="418" r:id="rId4"/>
    <p:sldId id="417" r:id="rId5"/>
    <p:sldId id="447" r:id="rId6"/>
    <p:sldId id="427" r:id="rId7"/>
    <p:sldId id="419" r:id="rId8"/>
    <p:sldId id="428" r:id="rId9"/>
    <p:sldId id="395" r:id="rId10"/>
    <p:sldId id="444" r:id="rId11"/>
    <p:sldId id="445" r:id="rId12"/>
    <p:sldId id="446" r:id="rId13"/>
    <p:sldId id="455" r:id="rId14"/>
    <p:sldId id="453" r:id="rId15"/>
    <p:sldId id="454" r:id="rId16"/>
    <p:sldId id="396" r:id="rId17"/>
    <p:sldId id="410" r:id="rId18"/>
    <p:sldId id="438" r:id="rId19"/>
    <p:sldId id="412" r:id="rId20"/>
    <p:sldId id="413" r:id="rId21"/>
    <p:sldId id="426" r:id="rId22"/>
    <p:sldId id="442" r:id="rId23"/>
    <p:sldId id="443" r:id="rId24"/>
    <p:sldId id="452" r:id="rId25"/>
    <p:sldId id="429" r:id="rId26"/>
    <p:sldId id="430" r:id="rId27"/>
    <p:sldId id="439" r:id="rId28"/>
    <p:sldId id="420" r:id="rId29"/>
    <p:sldId id="436" r:id="rId30"/>
    <p:sldId id="434" r:id="rId31"/>
    <p:sldId id="397" r:id="rId32"/>
    <p:sldId id="321" r:id="rId33"/>
    <p:sldId id="315" r:id="rId34"/>
    <p:sldId id="320" r:id="rId35"/>
    <p:sldId id="456" r:id="rId36"/>
    <p:sldId id="457" r:id="rId37"/>
    <p:sldId id="458" r:id="rId38"/>
    <p:sldId id="322" r:id="rId39"/>
    <p:sldId id="323" r:id="rId40"/>
    <p:sldId id="324" r:id="rId41"/>
    <p:sldId id="365" r:id="rId42"/>
    <p:sldId id="325" r:id="rId43"/>
    <p:sldId id="459" r:id="rId44"/>
    <p:sldId id="326" r:id="rId45"/>
    <p:sldId id="345" r:id="rId46"/>
    <p:sldId id="346" r:id="rId47"/>
    <p:sldId id="347" r:id="rId48"/>
    <p:sldId id="348" r:id="rId49"/>
    <p:sldId id="349" r:id="rId50"/>
    <p:sldId id="441" r:id="rId51"/>
    <p:sldId id="369" r:id="rId52"/>
    <p:sldId id="370" r:id="rId53"/>
    <p:sldId id="448" r:id="rId54"/>
    <p:sldId id="449" r:id="rId55"/>
    <p:sldId id="450" r:id="rId56"/>
    <p:sldId id="391" r:id="rId57"/>
    <p:sldId id="374" r:id="rId58"/>
    <p:sldId id="451" r:id="rId59"/>
    <p:sldId id="409" r:id="rId60"/>
  </p:sldIdLst>
  <p:sldSz cx="9144000" cy="6858000" type="screen4x3"/>
  <p:notesSz cx="7315200" cy="96012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4650"/>
    <p:restoredTop sz="94606"/>
  </p:normalViewPr>
  <p:slideViewPr>
    <p:cSldViewPr snapToGrid="0">
      <p:cViewPr varScale="1">
        <p:scale>
          <a:sx n="119" d="100"/>
          <a:sy n="119" d="100"/>
        </p:scale>
        <p:origin x="376"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n-US" sz="1800" dirty="0"/>
              <a:t>Adults and children on antiretroviral therapy (ART), 2008–2011</a:t>
            </a:r>
          </a:p>
        </c:rich>
      </c:tx>
      <c:overlay val="0"/>
    </c:title>
    <c:autoTitleDeleted val="0"/>
    <c:plotArea>
      <c:layout>
        <c:manualLayout>
          <c:layoutTarget val="inner"/>
          <c:xMode val="edge"/>
          <c:yMode val="edge"/>
          <c:x val="0.11454851033417"/>
          <c:y val="0.13480287620297501"/>
          <c:w val="0.638876065386076"/>
          <c:h val="0.77367516560430005"/>
        </c:manualLayout>
      </c:layout>
      <c:lineChart>
        <c:grouping val="standard"/>
        <c:varyColors val="0"/>
        <c:ser>
          <c:idx val="0"/>
          <c:order val="0"/>
          <c:tx>
            <c:strRef>
              <c:f>Sheet1!$B$1</c:f>
              <c:strCache>
                <c:ptCount val="1"/>
                <c:pt idx="0">
                  <c:v># adults on ART</c:v>
                </c:pt>
              </c:strCache>
            </c:strRef>
          </c:tx>
          <c:spPr>
            <a:ln w="63500">
              <a:solidFill>
                <a:srgbClr val="138D84"/>
              </a:solidFill>
            </a:ln>
          </c:spPr>
          <c:marker>
            <c:symbol val="none"/>
          </c:marker>
          <c:cat>
            <c:numRef>
              <c:f>Sheet1!$A$2:$A$5</c:f>
              <c:numCache>
                <c:formatCode>General</c:formatCode>
                <c:ptCount val="4"/>
                <c:pt idx="0">
                  <c:v>2008</c:v>
                </c:pt>
                <c:pt idx="1">
                  <c:v>2009</c:v>
                </c:pt>
                <c:pt idx="2">
                  <c:v>2010</c:v>
                </c:pt>
                <c:pt idx="3">
                  <c:v>2011</c:v>
                </c:pt>
              </c:numCache>
            </c:numRef>
          </c:cat>
          <c:val>
            <c:numRef>
              <c:f>Sheet1!$B$2:$B$5</c:f>
              <c:numCache>
                <c:formatCode>General</c:formatCode>
                <c:ptCount val="4"/>
                <c:pt idx="0">
                  <c:v>50</c:v>
                </c:pt>
                <c:pt idx="1">
                  <c:v>110</c:v>
                </c:pt>
                <c:pt idx="2">
                  <c:v>153</c:v>
                </c:pt>
                <c:pt idx="3">
                  <c:v>178</c:v>
                </c:pt>
              </c:numCache>
            </c:numRef>
          </c:val>
          <c:smooth val="0"/>
          <c:extLst>
            <c:ext xmlns:c16="http://schemas.microsoft.com/office/drawing/2014/chart" uri="{C3380CC4-5D6E-409C-BE32-E72D297353CC}">
              <c16:uniqueId val="{00000000-0C62-4E49-9A76-4B6FCE93BF39}"/>
            </c:ext>
          </c:extLst>
        </c:ser>
        <c:ser>
          <c:idx val="1"/>
          <c:order val="1"/>
          <c:tx>
            <c:strRef>
              <c:f>Sheet1!$C$1</c:f>
              <c:strCache>
                <c:ptCount val="1"/>
                <c:pt idx="0">
                  <c:v># children on ART</c:v>
                </c:pt>
              </c:strCache>
            </c:strRef>
          </c:tx>
          <c:spPr>
            <a:ln w="63500">
              <a:solidFill>
                <a:srgbClr val="FFC000"/>
              </a:solidFill>
            </a:ln>
          </c:spPr>
          <c:marker>
            <c:symbol val="none"/>
          </c:marker>
          <c:cat>
            <c:numRef>
              <c:f>Sheet1!$A$2:$A$5</c:f>
              <c:numCache>
                <c:formatCode>General</c:formatCode>
                <c:ptCount val="4"/>
                <c:pt idx="0">
                  <c:v>2008</c:v>
                </c:pt>
                <c:pt idx="1">
                  <c:v>2009</c:v>
                </c:pt>
                <c:pt idx="2">
                  <c:v>2010</c:v>
                </c:pt>
                <c:pt idx="3">
                  <c:v>2011</c:v>
                </c:pt>
              </c:numCache>
            </c:numRef>
          </c:cat>
          <c:val>
            <c:numRef>
              <c:f>Sheet1!$C$2:$C$5</c:f>
              <c:numCache>
                <c:formatCode>General</c:formatCode>
                <c:ptCount val="4"/>
                <c:pt idx="0">
                  <c:v>24</c:v>
                </c:pt>
                <c:pt idx="1">
                  <c:v>30</c:v>
                </c:pt>
                <c:pt idx="2">
                  <c:v>37</c:v>
                </c:pt>
                <c:pt idx="3">
                  <c:v>48</c:v>
                </c:pt>
              </c:numCache>
            </c:numRef>
          </c:val>
          <c:smooth val="0"/>
          <c:extLst>
            <c:ext xmlns:c16="http://schemas.microsoft.com/office/drawing/2014/chart" uri="{C3380CC4-5D6E-409C-BE32-E72D297353CC}">
              <c16:uniqueId val="{00000001-0C62-4E49-9A76-4B6FCE93BF39}"/>
            </c:ext>
          </c:extLst>
        </c:ser>
        <c:dLbls>
          <c:showLegendKey val="0"/>
          <c:showVal val="0"/>
          <c:showCatName val="0"/>
          <c:showSerName val="0"/>
          <c:showPercent val="0"/>
          <c:showBubbleSize val="0"/>
        </c:dLbls>
        <c:smooth val="0"/>
        <c:axId val="439219784"/>
        <c:axId val="439218216"/>
      </c:lineChart>
      <c:catAx>
        <c:axId val="439219784"/>
        <c:scaling>
          <c:orientation val="minMax"/>
        </c:scaling>
        <c:delete val="0"/>
        <c:axPos val="b"/>
        <c:numFmt formatCode="General" sourceLinked="1"/>
        <c:majorTickMark val="none"/>
        <c:minorTickMark val="none"/>
        <c:tickLblPos val="nextTo"/>
        <c:crossAx val="439218216"/>
        <c:crosses val="autoZero"/>
        <c:auto val="1"/>
        <c:lblAlgn val="ctr"/>
        <c:lblOffset val="100"/>
        <c:noMultiLvlLbl val="0"/>
      </c:catAx>
      <c:valAx>
        <c:axId val="439218216"/>
        <c:scaling>
          <c:orientation val="minMax"/>
        </c:scaling>
        <c:delete val="0"/>
        <c:axPos val="l"/>
        <c:majorGridlines>
          <c:spPr>
            <a:ln>
              <a:solidFill>
                <a:schemeClr val="accent1"/>
              </a:solidFill>
            </a:ln>
          </c:spPr>
        </c:majorGridlines>
        <c:title>
          <c:tx>
            <c:rich>
              <a:bodyPr/>
              <a:lstStyle/>
              <a:p>
                <a:pPr>
                  <a:defRPr/>
                </a:pPr>
                <a:r>
                  <a:rPr lang="en-US"/>
                  <a:t># of people (in thousands)</a:t>
                </a:r>
              </a:p>
            </c:rich>
          </c:tx>
          <c:overlay val="0"/>
        </c:title>
        <c:numFmt formatCode="General" sourceLinked="1"/>
        <c:majorTickMark val="none"/>
        <c:minorTickMark val="none"/>
        <c:tickLblPos val="nextTo"/>
        <c:crossAx val="439219784"/>
        <c:crosses val="autoZero"/>
        <c:crossBetween val="between"/>
      </c:valAx>
    </c:plotArea>
    <c:legend>
      <c:legendPos val="r"/>
      <c:overlay val="0"/>
      <c:txPr>
        <a:bodyPr/>
        <a:lstStyle/>
        <a:p>
          <a:pPr>
            <a:defRPr sz="1400"/>
          </a:pPr>
          <a:endParaRPr lang="en-US"/>
        </a:p>
      </c:txPr>
    </c:legend>
    <c:plotVisOnly val="1"/>
    <c:dispBlanksAs val="gap"/>
    <c:showDLblsOverMax val="0"/>
  </c:chart>
  <c:spPr>
    <a:noFill/>
  </c:spPr>
  <c:txPr>
    <a:bodyPr/>
    <a:lstStyle/>
    <a:p>
      <a:pPr>
        <a:defRPr sz="1800">
          <a:latin typeface="Century Gothic" charset="0"/>
          <a:ea typeface="Century Gothic" charset="0"/>
          <a:cs typeface="Century Gothic" charset="0"/>
        </a:defRPr>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sz="1800"/>
            </a:pPr>
            <a:r>
              <a:rPr lang="en-US" sz="1800" dirty="0"/>
              <a:t>Adults on ART and children on ART, 2011</a:t>
            </a:r>
          </a:p>
        </c:rich>
      </c:tx>
      <c:overlay val="0"/>
    </c:title>
    <c:autoTitleDeleted val="0"/>
    <c:plotArea>
      <c:layout/>
      <c:lineChart>
        <c:grouping val="standard"/>
        <c:varyColors val="0"/>
        <c:ser>
          <c:idx val="0"/>
          <c:order val="0"/>
          <c:tx>
            <c:strRef>
              <c:f>Sheet1!$B$1</c:f>
              <c:strCache>
                <c:ptCount val="1"/>
                <c:pt idx="0">
                  <c:v># adults on ART</c:v>
                </c:pt>
              </c:strCache>
            </c:strRef>
          </c:tx>
          <c:spPr>
            <a:ln w="63500">
              <a:solidFill>
                <a:srgbClr val="138D84"/>
              </a:solidFill>
            </a:ln>
          </c:spPr>
          <c:marker>
            <c:symbol val="none"/>
          </c:marker>
          <c:cat>
            <c:strRef>
              <c:f>Sheet1!$A$2:$A$13</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Sheet1!$B$2:$B$13</c:f>
              <c:numCache>
                <c:formatCode>General</c:formatCode>
                <c:ptCount val="12"/>
                <c:pt idx="0">
                  <c:v>138</c:v>
                </c:pt>
                <c:pt idx="1">
                  <c:v>140</c:v>
                </c:pt>
                <c:pt idx="2">
                  <c:v>149</c:v>
                </c:pt>
                <c:pt idx="3">
                  <c:v>152</c:v>
                </c:pt>
                <c:pt idx="4">
                  <c:v>153</c:v>
                </c:pt>
                <c:pt idx="5">
                  <c:v>166</c:v>
                </c:pt>
                <c:pt idx="6">
                  <c:v>178</c:v>
                </c:pt>
                <c:pt idx="7">
                  <c:v>155</c:v>
                </c:pt>
                <c:pt idx="8">
                  <c:v>145</c:v>
                </c:pt>
                <c:pt idx="9">
                  <c:v>145</c:v>
                </c:pt>
                <c:pt idx="10">
                  <c:v>135</c:v>
                </c:pt>
                <c:pt idx="11">
                  <c:v>133</c:v>
                </c:pt>
              </c:numCache>
            </c:numRef>
          </c:val>
          <c:smooth val="0"/>
          <c:extLst>
            <c:ext xmlns:c16="http://schemas.microsoft.com/office/drawing/2014/chart" uri="{C3380CC4-5D6E-409C-BE32-E72D297353CC}">
              <c16:uniqueId val="{00000000-FE76-4312-8AC4-389B78FDADE9}"/>
            </c:ext>
          </c:extLst>
        </c:ser>
        <c:ser>
          <c:idx val="1"/>
          <c:order val="1"/>
          <c:tx>
            <c:strRef>
              <c:f>Sheet1!$C$1</c:f>
              <c:strCache>
                <c:ptCount val="1"/>
                <c:pt idx="0">
                  <c:v># children on ART</c:v>
                </c:pt>
              </c:strCache>
            </c:strRef>
          </c:tx>
          <c:spPr>
            <a:ln w="63500">
              <a:solidFill>
                <a:srgbClr val="FFC000"/>
              </a:solidFill>
            </a:ln>
          </c:spPr>
          <c:marker>
            <c:symbol val="none"/>
          </c:marker>
          <c:cat>
            <c:strRef>
              <c:f>Sheet1!$A$2:$A$13</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Sheet1!$C$2:$C$13</c:f>
              <c:numCache>
                <c:formatCode>General</c:formatCode>
                <c:ptCount val="12"/>
                <c:pt idx="0">
                  <c:v>41</c:v>
                </c:pt>
                <c:pt idx="1">
                  <c:v>42</c:v>
                </c:pt>
                <c:pt idx="2">
                  <c:v>43</c:v>
                </c:pt>
                <c:pt idx="3">
                  <c:v>44</c:v>
                </c:pt>
                <c:pt idx="4">
                  <c:v>45</c:v>
                </c:pt>
                <c:pt idx="5">
                  <c:v>46</c:v>
                </c:pt>
                <c:pt idx="6">
                  <c:v>46</c:v>
                </c:pt>
                <c:pt idx="7">
                  <c:v>47</c:v>
                </c:pt>
                <c:pt idx="8">
                  <c:v>51</c:v>
                </c:pt>
                <c:pt idx="9">
                  <c:v>55</c:v>
                </c:pt>
                <c:pt idx="10">
                  <c:v>52</c:v>
                </c:pt>
                <c:pt idx="11">
                  <c:v>51</c:v>
                </c:pt>
              </c:numCache>
            </c:numRef>
          </c:val>
          <c:smooth val="0"/>
          <c:extLst>
            <c:ext xmlns:c16="http://schemas.microsoft.com/office/drawing/2014/chart" uri="{C3380CC4-5D6E-409C-BE32-E72D297353CC}">
              <c16:uniqueId val="{00000001-FE76-4312-8AC4-389B78FDADE9}"/>
            </c:ext>
          </c:extLst>
        </c:ser>
        <c:dLbls>
          <c:showLegendKey val="0"/>
          <c:showVal val="0"/>
          <c:showCatName val="0"/>
          <c:showSerName val="0"/>
          <c:showPercent val="0"/>
          <c:showBubbleSize val="0"/>
        </c:dLbls>
        <c:smooth val="0"/>
        <c:axId val="439221744"/>
        <c:axId val="439216256"/>
      </c:lineChart>
      <c:catAx>
        <c:axId val="439221744"/>
        <c:scaling>
          <c:orientation val="minMax"/>
        </c:scaling>
        <c:delete val="0"/>
        <c:axPos val="b"/>
        <c:numFmt formatCode="General" sourceLinked="1"/>
        <c:majorTickMark val="none"/>
        <c:minorTickMark val="none"/>
        <c:tickLblPos val="nextTo"/>
        <c:crossAx val="439216256"/>
        <c:crosses val="autoZero"/>
        <c:auto val="1"/>
        <c:lblAlgn val="ctr"/>
        <c:lblOffset val="100"/>
        <c:noMultiLvlLbl val="0"/>
      </c:catAx>
      <c:valAx>
        <c:axId val="439216256"/>
        <c:scaling>
          <c:orientation val="minMax"/>
        </c:scaling>
        <c:delete val="0"/>
        <c:axPos val="l"/>
        <c:majorGridlines>
          <c:spPr>
            <a:ln>
              <a:solidFill>
                <a:schemeClr val="accent1"/>
              </a:solidFill>
            </a:ln>
          </c:spPr>
        </c:majorGridlines>
        <c:title>
          <c:tx>
            <c:rich>
              <a:bodyPr/>
              <a:lstStyle/>
              <a:p>
                <a:pPr>
                  <a:defRPr/>
                </a:pPr>
                <a:r>
                  <a:rPr lang="en-US" dirty="0"/>
                  <a:t># of people (Hundreds)</a:t>
                </a:r>
              </a:p>
            </c:rich>
          </c:tx>
          <c:overlay val="0"/>
        </c:title>
        <c:numFmt formatCode="General" sourceLinked="1"/>
        <c:majorTickMark val="none"/>
        <c:minorTickMark val="none"/>
        <c:tickLblPos val="nextTo"/>
        <c:crossAx val="439221744"/>
        <c:crosses val="autoZero"/>
        <c:crossBetween val="between"/>
      </c:valAx>
    </c:plotArea>
    <c:legend>
      <c:legendPos val="r"/>
      <c:overlay val="0"/>
      <c:txPr>
        <a:bodyPr/>
        <a:lstStyle/>
        <a:p>
          <a:pPr>
            <a:defRPr sz="1400"/>
          </a:pPr>
          <a:endParaRPr lang="en-US"/>
        </a:p>
      </c:txPr>
    </c:legend>
    <c:plotVisOnly val="1"/>
    <c:dispBlanksAs val="gap"/>
    <c:showDLblsOverMax val="0"/>
  </c:chart>
  <c:spPr>
    <a:noFill/>
  </c:spPr>
  <c:txPr>
    <a:bodyPr/>
    <a:lstStyle/>
    <a:p>
      <a:pPr>
        <a:defRPr sz="1800">
          <a:latin typeface="Century Gothic" charset="0"/>
          <a:ea typeface="Century Gothic" charset="0"/>
          <a:cs typeface="Century Gothic" charset="0"/>
        </a:defRPr>
      </a:pPr>
      <a:endParaRPr lang="en-US"/>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81013"/>
          </a:xfrm>
          <a:prstGeom prst="rect">
            <a:avLst/>
          </a:prstGeom>
        </p:spPr>
        <p:txBody>
          <a:bodyPr vert="horz" lIns="91440" tIns="45720" rIns="91440" bIns="45720" rtlCol="0"/>
          <a:lstStyle>
            <a:lvl1pPr algn="l">
              <a:defRPr sz="1200"/>
            </a:lvl1pPr>
          </a:lstStyle>
          <a:p>
            <a:endParaRPr lang="en-IT"/>
          </a:p>
        </p:txBody>
      </p:sp>
      <p:sp>
        <p:nvSpPr>
          <p:cNvPr id="3" name="Date Placeholder 2"/>
          <p:cNvSpPr>
            <a:spLocks noGrp="1"/>
          </p:cNvSpPr>
          <p:nvPr>
            <p:ph type="dt" idx="1"/>
          </p:nvPr>
        </p:nvSpPr>
        <p:spPr>
          <a:xfrm>
            <a:off x="4143375" y="0"/>
            <a:ext cx="3170238" cy="481013"/>
          </a:xfrm>
          <a:prstGeom prst="rect">
            <a:avLst/>
          </a:prstGeom>
        </p:spPr>
        <p:txBody>
          <a:bodyPr vert="horz" lIns="91440" tIns="45720" rIns="91440" bIns="45720" rtlCol="0"/>
          <a:lstStyle>
            <a:lvl1pPr algn="r">
              <a:defRPr sz="1200"/>
            </a:lvl1pPr>
          </a:lstStyle>
          <a:p>
            <a:fld id="{96B4258E-37A9-0D46-A383-DDB20F09F309}" type="datetimeFigureOut">
              <a:rPr lang="en-IT" smtClean="0"/>
              <a:t>24/02/26</a:t>
            </a:fld>
            <a:endParaRPr lang="en-IT"/>
          </a:p>
        </p:txBody>
      </p:sp>
      <p:sp>
        <p:nvSpPr>
          <p:cNvPr id="4" name="Slide Image Placeholder 3"/>
          <p:cNvSpPr>
            <a:spLocks noGrp="1" noRot="1" noChangeAspect="1"/>
          </p:cNvSpPr>
          <p:nvPr>
            <p:ph type="sldImg" idx="2"/>
          </p:nvPr>
        </p:nvSpPr>
        <p:spPr>
          <a:xfrm>
            <a:off x="1497013" y="1200150"/>
            <a:ext cx="4321175" cy="3240088"/>
          </a:xfrm>
          <a:prstGeom prst="rect">
            <a:avLst/>
          </a:prstGeom>
          <a:noFill/>
          <a:ln w="12700">
            <a:solidFill>
              <a:prstClr val="black"/>
            </a:solidFill>
          </a:ln>
        </p:spPr>
        <p:txBody>
          <a:bodyPr vert="horz" lIns="91440" tIns="45720" rIns="91440" bIns="45720" rtlCol="0" anchor="ctr"/>
          <a:lstStyle/>
          <a:p>
            <a:endParaRPr lang="en-IT"/>
          </a:p>
        </p:txBody>
      </p:sp>
      <p:sp>
        <p:nvSpPr>
          <p:cNvPr id="5" name="Notes Placeholder 4"/>
          <p:cNvSpPr>
            <a:spLocks noGrp="1"/>
          </p:cNvSpPr>
          <p:nvPr>
            <p:ph type="body" sz="quarter" idx="3"/>
          </p:nvPr>
        </p:nvSpPr>
        <p:spPr>
          <a:xfrm>
            <a:off x="731838" y="4621213"/>
            <a:ext cx="5851525" cy="3779837"/>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T"/>
          </a:p>
        </p:txBody>
      </p:sp>
      <p:sp>
        <p:nvSpPr>
          <p:cNvPr id="6" name="Footer Placeholder 5"/>
          <p:cNvSpPr>
            <a:spLocks noGrp="1"/>
          </p:cNvSpPr>
          <p:nvPr>
            <p:ph type="ftr" sz="quarter" idx="4"/>
          </p:nvPr>
        </p:nvSpPr>
        <p:spPr>
          <a:xfrm>
            <a:off x="0" y="9120188"/>
            <a:ext cx="3170238" cy="481012"/>
          </a:xfrm>
          <a:prstGeom prst="rect">
            <a:avLst/>
          </a:prstGeom>
        </p:spPr>
        <p:txBody>
          <a:bodyPr vert="horz" lIns="91440" tIns="45720" rIns="91440" bIns="45720" rtlCol="0" anchor="b"/>
          <a:lstStyle>
            <a:lvl1pPr algn="l">
              <a:defRPr sz="1200"/>
            </a:lvl1pPr>
          </a:lstStyle>
          <a:p>
            <a:endParaRPr lang="en-IT"/>
          </a:p>
        </p:txBody>
      </p:sp>
      <p:sp>
        <p:nvSpPr>
          <p:cNvPr id="7" name="Slide Number Placeholder 6"/>
          <p:cNvSpPr>
            <a:spLocks noGrp="1"/>
          </p:cNvSpPr>
          <p:nvPr>
            <p:ph type="sldNum" sz="quarter" idx="5"/>
          </p:nvPr>
        </p:nvSpPr>
        <p:spPr>
          <a:xfrm>
            <a:off x="4143375" y="9120188"/>
            <a:ext cx="3170238" cy="481012"/>
          </a:xfrm>
          <a:prstGeom prst="rect">
            <a:avLst/>
          </a:prstGeom>
        </p:spPr>
        <p:txBody>
          <a:bodyPr vert="horz" lIns="91440" tIns="45720" rIns="91440" bIns="45720" rtlCol="0" anchor="b"/>
          <a:lstStyle>
            <a:lvl1pPr algn="r">
              <a:defRPr sz="1200"/>
            </a:lvl1pPr>
          </a:lstStyle>
          <a:p>
            <a:fld id="{933F2F54-342A-4F40-8F9E-3A22B26D2605}" type="slidenum">
              <a:rPr lang="en-IT" smtClean="0"/>
              <a:t>‹#›</a:t>
            </a:fld>
            <a:endParaRPr lang="en-IT"/>
          </a:p>
        </p:txBody>
      </p:sp>
    </p:spTree>
    <p:extLst>
      <p:ext uri="{BB962C8B-B14F-4D97-AF65-F5344CB8AC3E}">
        <p14:creationId xmlns:p14="http://schemas.microsoft.com/office/powerpoint/2010/main" val="42936039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ahoma" pitchFamily="34" charset="0"/>
                <a:cs typeface="Angsana New" pitchFamily="18" charset="-34"/>
              </a:defRPr>
            </a:lvl1pPr>
            <a:lvl2pPr marL="742950" indent="-285750" eaLnBrk="0" hangingPunct="0">
              <a:defRPr>
                <a:solidFill>
                  <a:schemeClr val="tx1"/>
                </a:solidFill>
                <a:latin typeface="Tahoma" pitchFamily="34" charset="0"/>
                <a:cs typeface="Angsana New" pitchFamily="18" charset="-34"/>
              </a:defRPr>
            </a:lvl2pPr>
            <a:lvl3pPr marL="1143000" indent="-228600" eaLnBrk="0" hangingPunct="0">
              <a:defRPr>
                <a:solidFill>
                  <a:schemeClr val="tx1"/>
                </a:solidFill>
                <a:latin typeface="Tahoma" pitchFamily="34" charset="0"/>
                <a:cs typeface="Angsana New" pitchFamily="18" charset="-34"/>
              </a:defRPr>
            </a:lvl3pPr>
            <a:lvl4pPr marL="1600200" indent="-228600" eaLnBrk="0" hangingPunct="0">
              <a:defRPr>
                <a:solidFill>
                  <a:schemeClr val="tx1"/>
                </a:solidFill>
                <a:latin typeface="Tahoma" pitchFamily="34" charset="0"/>
                <a:cs typeface="Angsana New" pitchFamily="18" charset="-34"/>
              </a:defRPr>
            </a:lvl4pPr>
            <a:lvl5pPr marL="2057400" indent="-228600" eaLnBrk="0" hangingPunct="0">
              <a:defRPr>
                <a:solidFill>
                  <a:schemeClr val="tx1"/>
                </a:solidFill>
                <a:latin typeface="Tahoma" pitchFamily="34" charset="0"/>
                <a:cs typeface="Angsana New" pitchFamily="18" charset="-34"/>
              </a:defRPr>
            </a:lvl5pPr>
            <a:lvl6pPr marL="2514600" indent="-228600" eaLnBrk="0" fontAlgn="base" hangingPunct="0">
              <a:spcBef>
                <a:spcPct val="0"/>
              </a:spcBef>
              <a:spcAft>
                <a:spcPct val="0"/>
              </a:spcAft>
              <a:defRPr>
                <a:solidFill>
                  <a:schemeClr val="tx1"/>
                </a:solidFill>
                <a:latin typeface="Tahoma" pitchFamily="34" charset="0"/>
                <a:cs typeface="Angsana New" pitchFamily="18" charset="-34"/>
              </a:defRPr>
            </a:lvl6pPr>
            <a:lvl7pPr marL="2971800" indent="-228600" eaLnBrk="0" fontAlgn="base" hangingPunct="0">
              <a:spcBef>
                <a:spcPct val="0"/>
              </a:spcBef>
              <a:spcAft>
                <a:spcPct val="0"/>
              </a:spcAft>
              <a:defRPr>
                <a:solidFill>
                  <a:schemeClr val="tx1"/>
                </a:solidFill>
                <a:latin typeface="Tahoma" pitchFamily="34" charset="0"/>
                <a:cs typeface="Angsana New" pitchFamily="18" charset="-34"/>
              </a:defRPr>
            </a:lvl7pPr>
            <a:lvl8pPr marL="3429000" indent="-228600" eaLnBrk="0" fontAlgn="base" hangingPunct="0">
              <a:spcBef>
                <a:spcPct val="0"/>
              </a:spcBef>
              <a:spcAft>
                <a:spcPct val="0"/>
              </a:spcAft>
              <a:defRPr>
                <a:solidFill>
                  <a:schemeClr val="tx1"/>
                </a:solidFill>
                <a:latin typeface="Tahoma" pitchFamily="34" charset="0"/>
                <a:cs typeface="Angsana New" pitchFamily="18" charset="-34"/>
              </a:defRPr>
            </a:lvl8pPr>
            <a:lvl9pPr marL="3886200" indent="-228600" eaLnBrk="0" fontAlgn="base" hangingPunct="0">
              <a:spcBef>
                <a:spcPct val="0"/>
              </a:spcBef>
              <a:spcAft>
                <a:spcPct val="0"/>
              </a:spcAft>
              <a:defRPr>
                <a:solidFill>
                  <a:schemeClr val="tx1"/>
                </a:solidFill>
                <a:latin typeface="Tahoma" pitchFamily="34" charset="0"/>
                <a:cs typeface="Angsana New" pitchFamily="18" charset="-34"/>
              </a:defRPr>
            </a:lvl9pPr>
          </a:lstStyle>
          <a:p>
            <a:pPr eaLnBrk="1" hangingPunct="1"/>
            <a:fld id="{2E56EEF6-BBD9-41FF-91DB-155506A01C98}" type="slidenum">
              <a:rPr lang="en-US" smtClean="0">
                <a:latin typeface="Arial" pitchFamily="34" charset="0"/>
              </a:rPr>
              <a:pPr eaLnBrk="1" hangingPunct="1"/>
              <a:t>40</a:t>
            </a:fld>
            <a:endParaRPr lang="th-TH">
              <a:latin typeface="Arial" pitchFamily="34" charset="0"/>
            </a:endParaRPr>
          </a:p>
        </p:txBody>
      </p:sp>
      <p:sp>
        <p:nvSpPr>
          <p:cNvPr id="37891" name="Rectangle 2"/>
          <p:cNvSpPr>
            <a:spLocks noGrp="1" noRot="1" noChangeAspect="1" noChangeArrowheads="1" noTextEdit="1"/>
          </p:cNvSpPr>
          <p:nvPr>
            <p:ph type="sldImg"/>
          </p:nvPr>
        </p:nvSpPr>
        <p:spPr>
          <a:ln/>
        </p:spPr>
      </p:sp>
      <p:sp>
        <p:nvSpPr>
          <p:cNvPr id="378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z="1800">
              <a:latin typeface="Arial" pitchFamily="34" charset="0"/>
            </a:endParaRPr>
          </a:p>
        </p:txBody>
      </p:sp>
    </p:spTree>
    <p:extLst>
      <p:ext uri="{BB962C8B-B14F-4D97-AF65-F5344CB8AC3E}">
        <p14:creationId xmlns:p14="http://schemas.microsoft.com/office/powerpoint/2010/main" val="30698879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Slide Image Placeholder 1"/>
          <p:cNvSpPr>
            <a:spLocks noGrp="1" noRot="1" noChangeAspect="1" noTextEdit="1"/>
          </p:cNvSpPr>
          <p:nvPr>
            <p:ph type="sldImg"/>
          </p:nvPr>
        </p:nvSpPr>
        <p:spPr>
          <a:xfrm>
            <a:off x="-347663" y="901700"/>
            <a:ext cx="6013451" cy="4511675"/>
          </a:xfrm>
          <a:prstGeom prst="rect">
            <a:avLst/>
          </a:prstGeom>
          <a:ln/>
        </p:spPr>
      </p:sp>
      <p:sp>
        <p:nvSpPr>
          <p:cNvPr id="58371" name="Notes Placeholder 2"/>
          <p:cNvSpPr>
            <a:spLocks noGrp="1"/>
          </p:cNvSpPr>
          <p:nvPr>
            <p:ph type="body" idx="1"/>
          </p:nvPr>
        </p:nvSpPr>
        <p:spPr>
          <a:xfrm>
            <a:off x="532390" y="5715374"/>
            <a:ext cx="4254211" cy="5413376"/>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ndParaRPr>
          </a:p>
        </p:txBody>
      </p:sp>
      <p:sp>
        <p:nvSpPr>
          <p:cNvPr id="58372" name="Slide Number Placeholder 3"/>
          <p:cNvSpPr>
            <a:spLocks noGrp="1"/>
          </p:cNvSpPr>
          <p:nvPr>
            <p:ph type="sldNum" sz="quarter" idx="5"/>
          </p:nvPr>
        </p:nvSpPr>
        <p:spPr>
          <a:xfrm>
            <a:off x="3011560" y="11426638"/>
            <a:ext cx="2304977" cy="60194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panose="020B0604020202020204" pitchFamily="34" charset="0"/>
              </a:defRPr>
            </a:lvl1pPr>
            <a:lvl2pPr marL="742950" indent="-285750" eaLnBrk="0" hangingPunct="0">
              <a:spcBef>
                <a:spcPct val="30000"/>
              </a:spcBef>
              <a:defRPr sz="1200">
                <a:solidFill>
                  <a:schemeClr val="tx1"/>
                </a:solidFill>
                <a:latin typeface="Arial" panose="020B0604020202020204" pitchFamily="34" charset="0"/>
              </a:defRPr>
            </a:lvl2pPr>
            <a:lvl3pPr marL="1143000" indent="-228600" eaLnBrk="0" hangingPunct="0">
              <a:spcBef>
                <a:spcPct val="30000"/>
              </a:spcBef>
              <a:defRPr sz="1200">
                <a:solidFill>
                  <a:schemeClr val="tx1"/>
                </a:solidFill>
                <a:latin typeface="Arial" panose="020B0604020202020204" pitchFamily="34" charset="0"/>
              </a:defRPr>
            </a:lvl3pPr>
            <a:lvl4pPr marL="1600200" indent="-228600" eaLnBrk="0" hangingPunct="0">
              <a:spcBef>
                <a:spcPct val="30000"/>
              </a:spcBef>
              <a:defRPr sz="1200">
                <a:solidFill>
                  <a:schemeClr val="tx1"/>
                </a:solidFill>
                <a:latin typeface="Arial" panose="020B0604020202020204" pitchFamily="34" charset="0"/>
              </a:defRPr>
            </a:lvl4pPr>
            <a:lvl5pPr marL="2057400" indent="-228600" eaLnBrk="0" hangingPunct="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eaLnBrk="1" hangingPunct="1">
              <a:spcBef>
                <a:spcPct val="0"/>
              </a:spcBef>
            </a:pPr>
            <a:fld id="{33F6EA6B-8EE0-4A8A-B223-B1DF3B92B32E}" type="slidenum">
              <a:rPr lang="en-US" altLang="en-US"/>
              <a:pPr eaLnBrk="1" hangingPunct="1">
                <a:spcBef>
                  <a:spcPct val="0"/>
                </a:spcBef>
              </a:pPr>
              <a:t>56</a:t>
            </a:fld>
            <a:endParaRPr lang="en-US" altLang="en-US"/>
          </a:p>
        </p:txBody>
      </p:sp>
    </p:spTree>
    <p:extLst>
      <p:ext uri="{BB962C8B-B14F-4D97-AF65-F5344CB8AC3E}">
        <p14:creationId xmlns:p14="http://schemas.microsoft.com/office/powerpoint/2010/main" val="12226573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754063"/>
            <a:ext cx="5029200" cy="3771900"/>
          </a:xfrm>
          <a:prstGeom prst="rect">
            <a:avLst/>
          </a:prstGeom>
          <a:noFill/>
          <a:ln w="12700">
            <a:solidFill>
              <a:prstClr val="black"/>
            </a:solidFill>
          </a:ln>
        </p:spPr>
      </p:sp>
      <p:sp>
        <p:nvSpPr>
          <p:cNvPr id="3" name="Notes Placeholder 2"/>
          <p:cNvSpPr>
            <a:spLocks noGrp="1"/>
          </p:cNvSpPr>
          <p:nvPr>
            <p:ph type="body" idx="1"/>
          </p:nvPr>
        </p:nvSpPr>
        <p:spPr>
          <a:xfrm>
            <a:off x="777731" y="4778562"/>
            <a:ext cx="6216939" cy="4525870"/>
          </a:xfrm>
          <a:prstGeom prst="rect">
            <a:avLst/>
          </a:prstGeom>
        </p:spPr>
        <p:txBody>
          <a:bodyPr/>
          <a:lstStyle/>
          <a:p>
            <a:r>
              <a:rPr lang="en-US" dirty="0"/>
              <a:t>This slide shows a broad spectrum of charts depending the types of questions you want to</a:t>
            </a:r>
            <a:r>
              <a:rPr lang="en-US" baseline="0" dirty="0"/>
              <a:t> address and the types of variables you have in hands.</a:t>
            </a:r>
            <a:r>
              <a:rPr lang="en-US" dirty="0"/>
              <a:t> </a:t>
            </a:r>
          </a:p>
        </p:txBody>
      </p:sp>
    </p:spTree>
    <p:extLst>
      <p:ext uri="{BB962C8B-B14F-4D97-AF65-F5344CB8AC3E}">
        <p14:creationId xmlns:p14="http://schemas.microsoft.com/office/powerpoint/2010/main" val="16169192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Slide Image Placeholder 1"/>
          <p:cNvSpPr>
            <a:spLocks noGrp="1" noRot="1" noChangeAspect="1" noTextEdit="1"/>
          </p:cNvSpPr>
          <p:nvPr>
            <p:ph type="sldImg"/>
          </p:nvPr>
        </p:nvSpPr>
        <p:spPr>
          <a:xfrm>
            <a:off x="1371600" y="754063"/>
            <a:ext cx="5029200" cy="3771900"/>
          </a:xfrm>
          <a:prstGeom prst="rect">
            <a:avLst/>
          </a:prstGeom>
          <a:ln/>
        </p:spPr>
      </p:sp>
      <p:sp>
        <p:nvSpPr>
          <p:cNvPr id="30723" name="Notes Placeholder 2"/>
          <p:cNvSpPr>
            <a:spLocks noGrp="1"/>
          </p:cNvSpPr>
          <p:nvPr>
            <p:ph type="body" idx="1"/>
          </p:nvPr>
        </p:nvSpPr>
        <p:spPr>
          <a:xfrm>
            <a:off x="777240" y="4777740"/>
            <a:ext cx="6217920" cy="452628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latin typeface="Calibri" pitchFamily="34" charset="0"/>
              </a:rPr>
              <a:t>Although the terms “data” and “information” often are used interchangeably, there is a distinction. </a:t>
            </a:r>
          </a:p>
          <a:p>
            <a:endParaRPr lang="en-US" dirty="0">
              <a:latin typeface="Calibri" pitchFamily="34" charset="0"/>
            </a:endParaRPr>
          </a:p>
          <a:p>
            <a:r>
              <a:rPr lang="en-US" i="1" dirty="0">
                <a:latin typeface="Calibri" pitchFamily="34" charset="0"/>
              </a:rPr>
              <a:t>Data</a:t>
            </a:r>
            <a:r>
              <a:rPr lang="en-US" dirty="0">
                <a:latin typeface="Calibri" pitchFamily="34" charset="0"/>
              </a:rPr>
              <a:t> refers to raw, unprocessed numbers, measurements, or text. </a:t>
            </a:r>
          </a:p>
          <a:p>
            <a:endParaRPr lang="en-US" i="1" dirty="0">
              <a:latin typeface="Calibri" pitchFamily="34" charset="0"/>
            </a:endParaRPr>
          </a:p>
          <a:p>
            <a:r>
              <a:rPr lang="en-US" i="1" dirty="0">
                <a:latin typeface="Calibri" pitchFamily="34" charset="0"/>
              </a:rPr>
              <a:t>Information</a:t>
            </a:r>
            <a:r>
              <a:rPr lang="en-US" dirty="0">
                <a:latin typeface="Calibri" pitchFamily="34" charset="0"/>
              </a:rPr>
              <a:t> refers to data that are processed, organized, structured, or presented in a specific context. The process of transforming data into information is data analysis.</a:t>
            </a:r>
          </a:p>
          <a:p>
            <a:endParaRPr lang="en-US" dirty="0">
              <a:latin typeface="Calibri" pitchFamily="34" charset="0"/>
            </a:endParaRPr>
          </a:p>
          <a:p>
            <a:r>
              <a:rPr lang="en-US" i="1" dirty="0">
                <a:latin typeface="Calibri" pitchFamily="34" charset="0"/>
              </a:rPr>
              <a:t>NOTE to facilitator</a:t>
            </a:r>
            <a:r>
              <a:rPr lang="en-US" dirty="0">
                <a:latin typeface="Calibri" pitchFamily="34" charset="0"/>
              </a:rPr>
              <a:t>:  Read slide.</a:t>
            </a:r>
          </a:p>
        </p:txBody>
      </p:sp>
      <p:sp>
        <p:nvSpPr>
          <p:cNvPr id="30724" name="Slide Number Placeholder 3"/>
          <p:cNvSpPr>
            <a:spLocks noGrp="1"/>
          </p:cNvSpPr>
          <p:nvPr>
            <p:ph type="sldNum" sz="quarter" idx="5"/>
          </p:nvPr>
        </p:nvSpPr>
        <p:spPr>
          <a:xfrm>
            <a:off x="4402561" y="9553734"/>
            <a:ext cx="3368040" cy="50292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86875EE6-0F63-4E5B-ABB6-19ABBF81851D}" type="slidenum">
              <a:rPr lang="en-US" smtClean="0"/>
              <a:pPr eaLnBrk="1" hangingPunct="1"/>
              <a:t>45</a:t>
            </a:fld>
            <a:endParaRPr lang="en-US"/>
          </a:p>
        </p:txBody>
      </p:sp>
    </p:spTree>
    <p:extLst>
      <p:ext uri="{BB962C8B-B14F-4D97-AF65-F5344CB8AC3E}">
        <p14:creationId xmlns:p14="http://schemas.microsoft.com/office/powerpoint/2010/main" val="34332439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p:cNvSpPr>
            <a:spLocks noGrp="1" noChangeArrowheads="1"/>
          </p:cNvSpPr>
          <p:nvPr>
            <p:ph type="sldNum" sz="quarter" idx="5"/>
          </p:nvPr>
        </p:nvSpPr>
        <p:spPr>
          <a:xfrm>
            <a:off x="4402561" y="9553734"/>
            <a:ext cx="3368040" cy="50292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2003B21C-C84F-40AB-9A0F-982CBEC454AD}" type="slidenum">
              <a:rPr lang="en-US" smtClean="0"/>
              <a:pPr eaLnBrk="1" hangingPunct="1"/>
              <a:t>46</a:t>
            </a:fld>
            <a:endParaRPr lang="en-US"/>
          </a:p>
        </p:txBody>
      </p:sp>
      <p:sp>
        <p:nvSpPr>
          <p:cNvPr id="31747" name="Rectangle 2"/>
          <p:cNvSpPr>
            <a:spLocks noGrp="1" noRot="1" noChangeAspect="1" noChangeArrowheads="1" noTextEdit="1"/>
          </p:cNvSpPr>
          <p:nvPr>
            <p:ph type="sldImg"/>
          </p:nvPr>
        </p:nvSpPr>
        <p:spPr>
          <a:xfrm>
            <a:off x="1371600" y="754063"/>
            <a:ext cx="5029200" cy="3771900"/>
          </a:xfrm>
          <a:prstGeom prst="rect">
            <a:avLst/>
          </a:prstGeom>
          <a:ln/>
        </p:spPr>
      </p:sp>
      <p:sp>
        <p:nvSpPr>
          <p:cNvPr id="31748" name="Rectangle 3"/>
          <p:cNvSpPr>
            <a:spLocks noGrp="1" noChangeArrowheads="1"/>
          </p:cNvSpPr>
          <p:nvPr>
            <p:ph type="body" idx="1"/>
          </p:nvPr>
        </p:nvSpPr>
        <p:spPr>
          <a:xfrm>
            <a:off x="777240" y="4777740"/>
            <a:ext cx="6217920" cy="452628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a:t>Data analysis does not necessarily mean using a complicated computer analysis package. It means taking the data that you collect and looking at them in the context of the questions that you need to answer.  </a:t>
            </a:r>
          </a:p>
          <a:p>
            <a:pPr eaLnBrk="1" hangingPunct="1"/>
            <a:endParaRPr lang="en-US" dirty="0"/>
          </a:p>
          <a:p>
            <a:pPr eaLnBrk="1" hangingPunct="1"/>
            <a:r>
              <a:rPr lang="en-US" dirty="0"/>
              <a:t>For example, if you need to know whether your program is meeting its objectives, or if it’s on track, you would look at your program targets and compare them to the actual program performance. This is analysis. </a:t>
            </a:r>
          </a:p>
          <a:p>
            <a:pPr eaLnBrk="1" hangingPunct="1"/>
            <a:endParaRPr lang="en-US" dirty="0"/>
          </a:p>
          <a:p>
            <a:pPr eaLnBrk="1" hangingPunct="1"/>
            <a:r>
              <a:rPr lang="en-US" dirty="0"/>
              <a:t>Later, we will take this one step further and talk about interpretation. (For</a:t>
            </a:r>
            <a:r>
              <a:rPr lang="en-US" baseline="0" dirty="0"/>
              <a:t> example,</a:t>
            </a:r>
            <a:r>
              <a:rPr lang="en-US" dirty="0"/>
              <a:t> through analysis, you find that your program achieved only 10% of its target; now you have to figure out </a:t>
            </a:r>
            <a:r>
              <a:rPr lang="en-US" i="1" dirty="0"/>
              <a:t>why</a:t>
            </a:r>
            <a:r>
              <a:rPr lang="en-US" dirty="0"/>
              <a:t>).</a:t>
            </a:r>
          </a:p>
          <a:p>
            <a:pPr eaLnBrk="1" hangingPunct="1"/>
            <a:endParaRPr lang="en-US" dirty="0"/>
          </a:p>
          <a:p>
            <a:pPr eaLnBrk="1" hangingPunct="1"/>
            <a:endParaRPr lang="en-US" dirty="0"/>
          </a:p>
        </p:txBody>
      </p:sp>
    </p:spTree>
    <p:extLst>
      <p:ext uri="{BB962C8B-B14F-4D97-AF65-F5344CB8AC3E}">
        <p14:creationId xmlns:p14="http://schemas.microsoft.com/office/powerpoint/2010/main" val="2270095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p:cNvSpPr>
            <a:spLocks noGrp="1" noRot="1" noChangeAspect="1" noTextEdit="1"/>
          </p:cNvSpPr>
          <p:nvPr>
            <p:ph type="sldImg"/>
          </p:nvPr>
        </p:nvSpPr>
        <p:spPr>
          <a:xfrm>
            <a:off x="1446213" y="754063"/>
            <a:ext cx="4879975" cy="3771900"/>
          </a:xfrm>
          <a:prstGeom prst="rect">
            <a:avLst/>
          </a:prstGeom>
          <a:ln/>
        </p:spPr>
      </p:sp>
      <p:sp>
        <p:nvSpPr>
          <p:cNvPr id="32771" name="Notes Placeholder 2"/>
          <p:cNvSpPr>
            <a:spLocks noGrp="1"/>
          </p:cNvSpPr>
          <p:nvPr>
            <p:ph type="body" idx="1"/>
          </p:nvPr>
        </p:nvSpPr>
        <p:spPr>
          <a:xfrm>
            <a:off x="777240" y="4777740"/>
            <a:ext cx="6217920" cy="452628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en-US" dirty="0">
                <a:cs typeface="Arial" charset="0"/>
              </a:rPr>
              <a:t>With regard to data demand and use (DDU), we talk a lot about answering programmatic questions. Let’s take a minute to discuss what that means.</a:t>
            </a:r>
          </a:p>
          <a:p>
            <a:pPr eaLnBrk="1" hangingPunct="1">
              <a:spcBef>
                <a:spcPct val="0"/>
              </a:spcBef>
            </a:pPr>
            <a:endParaRPr lang="en-US" dirty="0">
              <a:cs typeface="Arial" charset="0"/>
            </a:endParaRPr>
          </a:p>
          <a:p>
            <a:pPr eaLnBrk="1" hangingPunct="1">
              <a:spcBef>
                <a:spcPct val="0"/>
              </a:spcBef>
            </a:pPr>
            <a:r>
              <a:rPr lang="en-US" dirty="0">
                <a:cs typeface="Arial" charset="0"/>
              </a:rPr>
              <a:t>Suppose you need to know if your program is on track. </a:t>
            </a:r>
            <a:r>
              <a:rPr lang="en-US" dirty="0"/>
              <a:t>Y</a:t>
            </a:r>
            <a:r>
              <a:rPr lang="en-US" dirty="0">
                <a:cs typeface="Arial" charset="0"/>
              </a:rPr>
              <a:t>ou probably would look at your program targets and compare them to the actual program performance. This is analysis. </a:t>
            </a:r>
          </a:p>
          <a:p>
            <a:endParaRPr lang="en-US" dirty="0">
              <a:cs typeface="Arial" charset="0"/>
            </a:endParaRPr>
          </a:p>
          <a:p>
            <a:r>
              <a:rPr lang="en-US" dirty="0">
                <a:cs typeface="Arial" charset="0"/>
              </a:rPr>
              <a:t>Interpretation is using the analysis to further explore your findings and understand the implications for your program. In many cases, this means using additional information, such as vital statistics, population-based surveys, and qualitative data, to supplement the routine service statistics. </a:t>
            </a:r>
          </a:p>
          <a:p>
            <a:endParaRPr lang="en-US" dirty="0">
              <a:cs typeface="Arial" charset="0"/>
            </a:endParaRPr>
          </a:p>
          <a:p>
            <a:r>
              <a:rPr lang="en-US" i="1" dirty="0">
                <a:cs typeface="Arial" charset="0"/>
              </a:rPr>
              <a:t>NOTE to facilitator:  </a:t>
            </a:r>
            <a:r>
              <a:rPr lang="en-US" dirty="0">
                <a:cs typeface="Arial" charset="0"/>
              </a:rPr>
              <a:t>Read the slide.</a:t>
            </a:r>
          </a:p>
        </p:txBody>
      </p:sp>
      <p:sp>
        <p:nvSpPr>
          <p:cNvPr id="32772" name="Slide Number Placeholder 3"/>
          <p:cNvSpPr>
            <a:spLocks noGrp="1"/>
          </p:cNvSpPr>
          <p:nvPr>
            <p:ph type="sldNum" sz="quarter" idx="5"/>
          </p:nvPr>
        </p:nvSpPr>
        <p:spPr>
          <a:xfrm>
            <a:off x="4402561" y="9553734"/>
            <a:ext cx="3368040" cy="50292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33B19D78-DA11-462B-AC37-0E4D0D575547}" type="slidenum">
              <a:rPr lang="en-US" smtClean="0"/>
              <a:pPr eaLnBrk="1" hangingPunct="1"/>
              <a:t>47</a:t>
            </a:fld>
            <a:endParaRPr lang="en-US"/>
          </a:p>
        </p:txBody>
      </p:sp>
    </p:spTree>
    <p:extLst>
      <p:ext uri="{BB962C8B-B14F-4D97-AF65-F5344CB8AC3E}">
        <p14:creationId xmlns:p14="http://schemas.microsoft.com/office/powerpoint/2010/main" val="39825336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Slide Image Placeholder 1"/>
          <p:cNvSpPr>
            <a:spLocks noGrp="1" noRot="1" noChangeAspect="1" noTextEdit="1"/>
          </p:cNvSpPr>
          <p:nvPr>
            <p:ph type="sldImg"/>
          </p:nvPr>
        </p:nvSpPr>
        <p:spPr>
          <a:xfrm>
            <a:off x="1371600" y="754063"/>
            <a:ext cx="5029200" cy="3771900"/>
          </a:xfrm>
          <a:prstGeom prst="rect">
            <a:avLst/>
          </a:prstGeom>
          <a:ln/>
        </p:spPr>
      </p:sp>
      <p:sp>
        <p:nvSpPr>
          <p:cNvPr id="33795" name="Notes Placeholder 2"/>
          <p:cNvSpPr>
            <a:spLocks noGrp="1"/>
          </p:cNvSpPr>
          <p:nvPr>
            <p:ph type="body" idx="1"/>
          </p:nvPr>
        </p:nvSpPr>
        <p:spPr>
          <a:xfrm>
            <a:off x="777240" y="4777740"/>
            <a:ext cx="6217920" cy="452628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t>The world of data analysis is vast and can be complex. In this course, we focus on descriptive analyses that will be most helpful in the. This unit reviews the most common data analysis terms and techniques used for descriptive analysis. In the next session, we’ll apply these techniques to monitoring and evaluation (M&amp;E).</a:t>
            </a:r>
          </a:p>
          <a:p>
            <a:endParaRPr lang="en-US" i="1" dirty="0"/>
          </a:p>
          <a:p>
            <a:r>
              <a:rPr lang="en-US" i="1" dirty="0"/>
              <a:t>NOTE to facilitator:  </a:t>
            </a:r>
            <a:r>
              <a:rPr lang="en-US" dirty="0"/>
              <a:t>Read the slide.</a:t>
            </a:r>
          </a:p>
          <a:p>
            <a:pPr marL="0" lvl="2"/>
            <a:endParaRPr lang="en-US" dirty="0"/>
          </a:p>
          <a:p>
            <a:pPr marL="0" lvl="2"/>
            <a:endParaRPr lang="en-US" dirty="0"/>
          </a:p>
        </p:txBody>
      </p:sp>
      <p:sp>
        <p:nvSpPr>
          <p:cNvPr id="33796" name="Slide Number Placeholder 3"/>
          <p:cNvSpPr>
            <a:spLocks noGrp="1"/>
          </p:cNvSpPr>
          <p:nvPr>
            <p:ph type="sldNum" sz="quarter" idx="5"/>
          </p:nvPr>
        </p:nvSpPr>
        <p:spPr>
          <a:xfrm>
            <a:off x="4402561" y="9553734"/>
            <a:ext cx="3368040" cy="50292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2F9B83C6-0300-47AD-BF6B-55FDE3A92FE2}" type="slidenum">
              <a:rPr lang="en-US" smtClean="0"/>
              <a:pPr eaLnBrk="1" hangingPunct="1"/>
              <a:t>48</a:t>
            </a:fld>
            <a:endParaRPr lang="en-US"/>
          </a:p>
        </p:txBody>
      </p:sp>
    </p:spTree>
    <p:extLst>
      <p:ext uri="{BB962C8B-B14F-4D97-AF65-F5344CB8AC3E}">
        <p14:creationId xmlns:p14="http://schemas.microsoft.com/office/powerpoint/2010/main" val="5322474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Image Placeholder 1"/>
          <p:cNvSpPr>
            <a:spLocks noGrp="1" noRot="1" noChangeAspect="1" noTextEdit="1"/>
          </p:cNvSpPr>
          <p:nvPr>
            <p:ph type="sldImg"/>
          </p:nvPr>
        </p:nvSpPr>
        <p:spPr>
          <a:xfrm>
            <a:off x="1446213" y="754063"/>
            <a:ext cx="4879975" cy="3771900"/>
          </a:xfrm>
          <a:prstGeom prst="rect">
            <a:avLst/>
          </a:prstGeom>
          <a:ln/>
        </p:spPr>
      </p:sp>
      <p:sp>
        <p:nvSpPr>
          <p:cNvPr id="34819" name="Notes Placeholder 2"/>
          <p:cNvSpPr>
            <a:spLocks noGrp="1"/>
          </p:cNvSpPr>
          <p:nvPr>
            <p:ph type="body" idx="1"/>
          </p:nvPr>
        </p:nvSpPr>
        <p:spPr>
          <a:xfrm>
            <a:off x="777240" y="4777740"/>
            <a:ext cx="6217920" cy="452628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t>This slide lists the basic statistical terms used in data analysis. In this session we will mostly be covering the mean , median, and trend.</a:t>
            </a:r>
          </a:p>
        </p:txBody>
      </p:sp>
      <p:sp>
        <p:nvSpPr>
          <p:cNvPr id="34820" name="Slide Number Placeholder 3"/>
          <p:cNvSpPr>
            <a:spLocks noGrp="1"/>
          </p:cNvSpPr>
          <p:nvPr>
            <p:ph type="sldNum" sz="quarter" idx="5"/>
          </p:nvPr>
        </p:nvSpPr>
        <p:spPr>
          <a:xfrm>
            <a:off x="4402561" y="9553734"/>
            <a:ext cx="3368040" cy="50292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15F81D15-3750-4587-8B06-830B8CF5BC13}" type="slidenum">
              <a:rPr lang="en-US" smtClean="0"/>
              <a:pPr eaLnBrk="1" hangingPunct="1"/>
              <a:t>49</a:t>
            </a:fld>
            <a:endParaRPr lang="en-US"/>
          </a:p>
        </p:txBody>
      </p:sp>
    </p:spTree>
    <p:extLst>
      <p:ext uri="{BB962C8B-B14F-4D97-AF65-F5344CB8AC3E}">
        <p14:creationId xmlns:p14="http://schemas.microsoft.com/office/powerpoint/2010/main" val="15890865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a:xfrm>
            <a:off x="1371600" y="754063"/>
            <a:ext cx="5029200" cy="3771900"/>
          </a:xfrm>
          <a:prstGeom prst="rect">
            <a:avLst/>
          </a:prstGeom>
          <a:ln/>
        </p:spPr>
      </p:sp>
      <p:sp>
        <p:nvSpPr>
          <p:cNvPr id="50179" name="Notes Placeholder 2"/>
          <p:cNvSpPr>
            <a:spLocks noGrp="1"/>
          </p:cNvSpPr>
          <p:nvPr>
            <p:ph type="body" idx="1"/>
          </p:nvPr>
        </p:nvSpPr>
        <p:spPr>
          <a:xfrm>
            <a:off x="777240" y="4777740"/>
            <a:ext cx="6217920" cy="452628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p:txBody>
      </p:sp>
      <p:sp>
        <p:nvSpPr>
          <p:cNvPr id="50180" name="Slide Number Placeholder 3"/>
          <p:cNvSpPr>
            <a:spLocks noGrp="1"/>
          </p:cNvSpPr>
          <p:nvPr>
            <p:ph type="sldNum" sz="quarter" idx="5"/>
          </p:nvPr>
        </p:nvSpPr>
        <p:spPr>
          <a:xfrm>
            <a:off x="4402561" y="9553734"/>
            <a:ext cx="3368040" cy="50292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25D1A797-389A-4E55-B4FE-3813FCC97062}" type="slidenum">
              <a:rPr lang="en-US" smtClean="0"/>
              <a:pPr eaLnBrk="1" hangingPunct="1"/>
              <a:t>50</a:t>
            </a:fld>
            <a:endParaRPr lang="en-US"/>
          </a:p>
        </p:txBody>
      </p:sp>
    </p:spTree>
    <p:extLst>
      <p:ext uri="{BB962C8B-B14F-4D97-AF65-F5344CB8AC3E}">
        <p14:creationId xmlns:p14="http://schemas.microsoft.com/office/powerpoint/2010/main" val="19897460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754063"/>
            <a:ext cx="5029200" cy="3771900"/>
          </a:xfrm>
          <a:prstGeom prst="rect">
            <a:avLst/>
          </a:prstGeom>
        </p:spPr>
      </p:sp>
      <p:sp>
        <p:nvSpPr>
          <p:cNvPr id="3" name="Notes Placeholder 2"/>
          <p:cNvSpPr>
            <a:spLocks noGrp="1"/>
          </p:cNvSpPr>
          <p:nvPr>
            <p:ph type="body" idx="1"/>
          </p:nvPr>
        </p:nvSpPr>
        <p:spPr>
          <a:xfrm>
            <a:off x="777240" y="4777740"/>
            <a:ext cx="6217920" cy="4526280"/>
          </a:xfrm>
          <a:prstGeom prst="rect">
            <a:avLst/>
          </a:prstGeom>
        </p:spPr>
        <p:txBody>
          <a:bodyPr/>
          <a:lstStyle/>
          <a:p>
            <a:r>
              <a:rPr lang="en-US" dirty="0"/>
              <a:t>When information is available across several points</a:t>
            </a:r>
            <a:r>
              <a:rPr lang="en-US" baseline="0" dirty="0"/>
              <a:t> of time, a trend estimation can be helpful to interpret the data and observe increases, decreases, or static behavior. There are different periods to consider when deciding how to observe the trend in data. Data can be observed from century to century, decade to decade, year to year, month to month, or day to day. </a:t>
            </a:r>
          </a:p>
          <a:p>
            <a:endParaRPr lang="en-US" baseline="0" dirty="0"/>
          </a:p>
          <a:p>
            <a:r>
              <a:rPr lang="en-US" baseline="0" dirty="0"/>
              <a:t>Analyzing trends in data can be incredibly helpful to look at when changes occurred, which can assist in determining why this change may have occurred. Trend estimates can also be helpful to do a quick projection of data. Overall, in the most basic form, trends can help us determine if we are on track to meeting targets, and if program or policy changes are moving outcomes in the direction we intend. </a:t>
            </a:r>
          </a:p>
          <a:p>
            <a:endParaRPr lang="en-US" baseline="0" dirty="0"/>
          </a:p>
          <a:p>
            <a:r>
              <a:rPr lang="en-US" baseline="0" dirty="0"/>
              <a:t>Trend data are often best displayed using a line graph. </a:t>
            </a:r>
          </a:p>
          <a:p>
            <a:endParaRPr lang="en-US" baseline="0" dirty="0"/>
          </a:p>
          <a:p>
            <a:r>
              <a:rPr lang="en-US" baseline="0" dirty="0"/>
              <a:t>The graph above shows # of adults on ART and # children on ART for 2008, 2009, 2010, and 2011. For both indicators there is a general upward trend. </a:t>
            </a:r>
            <a:endParaRPr lang="en-US" dirty="0"/>
          </a:p>
        </p:txBody>
      </p:sp>
      <p:sp>
        <p:nvSpPr>
          <p:cNvPr id="4" name="Slide Number Placeholder 3"/>
          <p:cNvSpPr>
            <a:spLocks noGrp="1"/>
          </p:cNvSpPr>
          <p:nvPr>
            <p:ph type="sldNum" sz="quarter" idx="10"/>
          </p:nvPr>
        </p:nvSpPr>
        <p:spPr>
          <a:xfrm>
            <a:off x="4402561" y="9553734"/>
            <a:ext cx="3368040" cy="502920"/>
          </a:xfrm>
          <a:prstGeom prst="rect">
            <a:avLst/>
          </a:prstGeom>
        </p:spPr>
        <p:txBody>
          <a:bodyPr/>
          <a:lstStyle/>
          <a:p>
            <a:pPr>
              <a:defRPr/>
            </a:pPr>
            <a:fld id="{CD899A34-23C8-406C-BF28-2F8A3DE441A9}" type="slidenum">
              <a:rPr lang="en-US" smtClean="0"/>
              <a:pPr>
                <a:defRPr/>
              </a:pPr>
              <a:t>51</a:t>
            </a:fld>
            <a:endParaRPr lang="en-US"/>
          </a:p>
        </p:txBody>
      </p:sp>
    </p:spTree>
    <p:extLst>
      <p:ext uri="{BB962C8B-B14F-4D97-AF65-F5344CB8AC3E}">
        <p14:creationId xmlns:p14="http://schemas.microsoft.com/office/powerpoint/2010/main" val="31622101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754063"/>
            <a:ext cx="5029200" cy="3771900"/>
          </a:xfrm>
          <a:prstGeom prst="rect">
            <a:avLst/>
          </a:prstGeom>
        </p:spPr>
      </p:sp>
      <p:sp>
        <p:nvSpPr>
          <p:cNvPr id="3" name="Notes Placeholder 2"/>
          <p:cNvSpPr>
            <a:spLocks noGrp="1"/>
          </p:cNvSpPr>
          <p:nvPr>
            <p:ph type="body" idx="1"/>
          </p:nvPr>
        </p:nvSpPr>
        <p:spPr>
          <a:xfrm>
            <a:off x="777240" y="4777740"/>
            <a:ext cx="6217920" cy="4526280"/>
          </a:xfrm>
          <a:prstGeom prst="rect">
            <a:avLst/>
          </a:prstGeom>
        </p:spPr>
        <p:txBody>
          <a:bodyPr/>
          <a:lstStyle/>
          <a:p>
            <a:r>
              <a:rPr lang="en-US" dirty="0"/>
              <a:t>This graph compares the same indicators but month-by-month only</a:t>
            </a:r>
            <a:r>
              <a:rPr lang="en-US" baseline="0" dirty="0"/>
              <a:t> for the year 2011. The trend for adult treatment is a general increase through July, then a sharp decrease and steady decline through the end of the year. The trend for treatment of children is a gradual increase through October, with a slight dip down and stagnant level observed for the last two months of the year. </a:t>
            </a:r>
          </a:p>
          <a:p>
            <a:endParaRPr lang="en-US" baseline="0" dirty="0"/>
          </a:p>
          <a:p>
            <a:r>
              <a:rPr lang="en-US" baseline="0" dirty="0"/>
              <a:t>Say these data were taken from all treatment sites in one province. The graph on the previous slide would lead us to believe that this province is increasing ART treatment both for adults and children. Consequently, if we were to make a decision for this province―for example, to set their 2012 targets―we may aim high given the rate at which the site has been able to grow clients. </a:t>
            </a:r>
          </a:p>
          <a:p>
            <a:endParaRPr lang="en-US" baseline="0" dirty="0"/>
          </a:p>
          <a:p>
            <a:r>
              <a:rPr lang="en-US" baseline="0" dirty="0"/>
              <a:t>Conversely, the graph on this slide may cause us to reconsider, given the sharp decrease in adult treatment from July–December. Instead of assigning higher targets and suggesting that this province is performing well, we may instead be concerned about the performance of this province. In that case, we will seek to explain the dip in July, and explore how we can reverse the downward trend. In setting the program’s targets, we may consider something closer to the 2011 achievements, in hopes that the program can get ART enrollment back up to where it was earlier in the year. </a:t>
            </a:r>
          </a:p>
          <a:p>
            <a:endParaRPr lang="en-US" baseline="0" dirty="0"/>
          </a:p>
          <a:p>
            <a:r>
              <a:rPr lang="en-US" baseline="0" dirty="0"/>
              <a:t>NOTE: The 2011 summary data for #adults on ART has been the median value of the month of July which was at 180. It would have been preferable to take the mean of the 2011 data for #adults on ART which will be substantially lower than 180.</a:t>
            </a:r>
          </a:p>
        </p:txBody>
      </p:sp>
      <p:sp>
        <p:nvSpPr>
          <p:cNvPr id="4" name="Slide Number Placeholder 3"/>
          <p:cNvSpPr>
            <a:spLocks noGrp="1"/>
          </p:cNvSpPr>
          <p:nvPr>
            <p:ph type="sldNum" sz="quarter" idx="10"/>
          </p:nvPr>
        </p:nvSpPr>
        <p:spPr>
          <a:xfrm>
            <a:off x="4402561" y="9553734"/>
            <a:ext cx="3368040" cy="502920"/>
          </a:xfrm>
          <a:prstGeom prst="rect">
            <a:avLst/>
          </a:prstGeom>
        </p:spPr>
        <p:txBody>
          <a:bodyPr/>
          <a:lstStyle/>
          <a:p>
            <a:pPr>
              <a:defRPr/>
            </a:pPr>
            <a:fld id="{CD899A34-23C8-406C-BF28-2F8A3DE441A9}" type="slidenum">
              <a:rPr lang="en-US" smtClean="0"/>
              <a:pPr>
                <a:defRPr/>
              </a:pPr>
              <a:t>52</a:t>
            </a:fld>
            <a:endParaRPr lang="en-US"/>
          </a:p>
        </p:txBody>
      </p:sp>
    </p:spTree>
    <p:extLst>
      <p:ext uri="{BB962C8B-B14F-4D97-AF65-F5344CB8AC3E}">
        <p14:creationId xmlns:p14="http://schemas.microsoft.com/office/powerpoint/2010/main" val="31622101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GB"/>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A643D451-2629-E54F-AA3C-87D108D4800E}" type="datetime1">
              <a:rPr lang="it-IT" smtClean="0"/>
              <a:t>24/02/26</a:t>
            </a:fld>
            <a:endParaRPr lang="en-US" dirty="0"/>
          </a:p>
        </p:txBody>
      </p:sp>
      <p:sp>
        <p:nvSpPr>
          <p:cNvPr id="5" name="Footer Placeholder 4"/>
          <p:cNvSpPr>
            <a:spLocks noGrp="1"/>
          </p:cNvSpPr>
          <p:nvPr>
            <p:ph type="ftr" sz="quarter" idx="11"/>
          </p:nvPr>
        </p:nvSpPr>
        <p:spPr/>
        <p:txBody>
          <a:bodyPr/>
          <a:lstStyle/>
          <a:p>
            <a:pPr>
              <a:defRPr/>
            </a:pPr>
            <a:r>
              <a:rPr lang="en-US"/>
              <a:t>Data Analytics</a:t>
            </a:r>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42886101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pPr>
              <a:defRPr/>
            </a:pPr>
            <a:fld id="{ED707555-4CA8-FF4C-91E9-3B64BB6F0B04}" type="datetime1">
              <a:rPr lang="it-IT" smtClean="0"/>
              <a:t>24/02/26</a:t>
            </a:fld>
            <a:endParaRPr lang="en-US"/>
          </a:p>
        </p:txBody>
      </p:sp>
      <p:sp>
        <p:nvSpPr>
          <p:cNvPr id="5" name="Footer Placeholder 4"/>
          <p:cNvSpPr>
            <a:spLocks noGrp="1"/>
          </p:cNvSpPr>
          <p:nvPr>
            <p:ph type="ftr" sz="quarter" idx="11"/>
          </p:nvPr>
        </p:nvSpPr>
        <p:spPr/>
        <p:txBody>
          <a:bodyPr/>
          <a:lstStyle/>
          <a:p>
            <a:pPr>
              <a:defRPr/>
            </a:pPr>
            <a:r>
              <a:rPr lang="en-US"/>
              <a:t>Data Analytics</a:t>
            </a:r>
          </a:p>
        </p:txBody>
      </p:sp>
      <p:sp>
        <p:nvSpPr>
          <p:cNvPr id="6" name="Slide Number Placeholder 5"/>
          <p:cNvSpPr>
            <a:spLocks noGrp="1"/>
          </p:cNvSpPr>
          <p:nvPr>
            <p:ph type="sldNum" sz="quarter" idx="12"/>
          </p:nvPr>
        </p:nvSpPr>
        <p:spPr/>
        <p:txBody>
          <a:bodyPr/>
          <a:lstStyle/>
          <a:p>
            <a:pPr>
              <a:defRPr/>
            </a:pPr>
            <a:r>
              <a:rPr lang="it-IT"/>
              <a:t>- </a:t>
            </a:r>
            <a:fld id="{92455358-308E-D244-A4B6-B93739CCAC70}" type="slidenum">
              <a:rPr lang="en-US" smtClean="0"/>
              <a:pPr>
                <a:defRPr/>
              </a:pPr>
              <a:t>‹#›</a:t>
            </a:fld>
            <a:r>
              <a:rPr lang="it-IT"/>
              <a:t> -</a:t>
            </a:r>
            <a:endParaRPr lang="en-US"/>
          </a:p>
        </p:txBody>
      </p:sp>
    </p:spTree>
    <p:extLst>
      <p:ext uri="{BB962C8B-B14F-4D97-AF65-F5344CB8AC3E}">
        <p14:creationId xmlns:p14="http://schemas.microsoft.com/office/powerpoint/2010/main" val="1771215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pPr>
              <a:defRPr/>
            </a:pPr>
            <a:fld id="{3820B3AF-168B-CE41-9054-D4D304A8CE1A}" type="datetime1">
              <a:rPr lang="it-IT" smtClean="0"/>
              <a:t>24/02/26</a:t>
            </a:fld>
            <a:endParaRPr lang="en-US"/>
          </a:p>
        </p:txBody>
      </p:sp>
      <p:sp>
        <p:nvSpPr>
          <p:cNvPr id="5" name="Footer Placeholder 4"/>
          <p:cNvSpPr>
            <a:spLocks noGrp="1"/>
          </p:cNvSpPr>
          <p:nvPr>
            <p:ph type="ftr" sz="quarter" idx="11"/>
          </p:nvPr>
        </p:nvSpPr>
        <p:spPr/>
        <p:txBody>
          <a:bodyPr/>
          <a:lstStyle/>
          <a:p>
            <a:pPr>
              <a:defRPr/>
            </a:pPr>
            <a:r>
              <a:rPr lang="en-US"/>
              <a:t>Data Analytics</a:t>
            </a:r>
          </a:p>
        </p:txBody>
      </p:sp>
      <p:sp>
        <p:nvSpPr>
          <p:cNvPr id="6" name="Slide Number Placeholder 5"/>
          <p:cNvSpPr>
            <a:spLocks noGrp="1"/>
          </p:cNvSpPr>
          <p:nvPr>
            <p:ph type="sldNum" sz="quarter" idx="12"/>
          </p:nvPr>
        </p:nvSpPr>
        <p:spPr/>
        <p:txBody>
          <a:bodyPr/>
          <a:lstStyle/>
          <a:p>
            <a:pPr>
              <a:defRPr/>
            </a:pPr>
            <a:r>
              <a:rPr lang="it-IT"/>
              <a:t>- </a:t>
            </a:r>
            <a:fld id="{9321FBA7-F547-184F-BC32-FD05FF3CF45F}" type="slidenum">
              <a:rPr lang="en-US" smtClean="0"/>
              <a:pPr>
                <a:defRPr/>
              </a:pPr>
              <a:t>‹#›</a:t>
            </a:fld>
            <a:r>
              <a:rPr lang="it-IT"/>
              <a:t> -</a:t>
            </a:r>
            <a:endParaRPr lang="en-US"/>
          </a:p>
        </p:txBody>
      </p:sp>
    </p:spTree>
    <p:extLst>
      <p:ext uri="{BB962C8B-B14F-4D97-AF65-F5344CB8AC3E}">
        <p14:creationId xmlns:p14="http://schemas.microsoft.com/office/powerpoint/2010/main" val="149307078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1_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685800" y="2541371"/>
            <a:ext cx="7772400" cy="609398"/>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371601" y="3840480"/>
            <a:ext cx="6400799" cy="387798"/>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B801F639-DD5B-4006-8D49-6BA676C3EF20}" type="datetime1">
              <a:rPr lang="en-US" smtClean="0"/>
              <a:t>2/24/26</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42387076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pPr>
              <a:defRPr/>
            </a:pPr>
            <a:fld id="{D7CB137D-7D2D-3E44-8FAE-7CDF3D763B24}" type="datetime1">
              <a:rPr lang="it-IT" smtClean="0"/>
              <a:t>24/02/26</a:t>
            </a:fld>
            <a:endParaRPr lang="en-US"/>
          </a:p>
        </p:txBody>
      </p:sp>
      <p:sp>
        <p:nvSpPr>
          <p:cNvPr id="5" name="Footer Placeholder 4"/>
          <p:cNvSpPr>
            <a:spLocks noGrp="1"/>
          </p:cNvSpPr>
          <p:nvPr>
            <p:ph type="ftr" sz="quarter" idx="11"/>
          </p:nvPr>
        </p:nvSpPr>
        <p:spPr/>
        <p:txBody>
          <a:bodyPr/>
          <a:lstStyle/>
          <a:p>
            <a:pPr>
              <a:defRPr/>
            </a:pPr>
            <a:r>
              <a:rPr lang="en-US"/>
              <a:t>Data Analytics</a:t>
            </a:r>
          </a:p>
        </p:txBody>
      </p:sp>
      <p:sp>
        <p:nvSpPr>
          <p:cNvPr id="6" name="Slide Number Placeholder 5"/>
          <p:cNvSpPr>
            <a:spLocks noGrp="1"/>
          </p:cNvSpPr>
          <p:nvPr>
            <p:ph type="sldNum" sz="quarter" idx="12"/>
          </p:nvPr>
        </p:nvSpPr>
        <p:spPr/>
        <p:txBody>
          <a:bodyPr/>
          <a:lstStyle/>
          <a:p>
            <a:pPr>
              <a:defRPr/>
            </a:pPr>
            <a:r>
              <a:rPr lang="it-IT"/>
              <a:t>- </a:t>
            </a:r>
            <a:fld id="{1FD80F94-A66F-8141-8FC6-519E1325CE33}" type="slidenum">
              <a:rPr lang="en-US" smtClean="0"/>
              <a:pPr>
                <a:defRPr/>
              </a:pPr>
              <a:t>‹#›</a:t>
            </a:fld>
            <a:r>
              <a:rPr lang="it-IT"/>
              <a:t> -</a:t>
            </a:r>
            <a:endParaRPr lang="en-US"/>
          </a:p>
        </p:txBody>
      </p:sp>
    </p:spTree>
    <p:extLst>
      <p:ext uri="{BB962C8B-B14F-4D97-AF65-F5344CB8AC3E}">
        <p14:creationId xmlns:p14="http://schemas.microsoft.com/office/powerpoint/2010/main" val="15643011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GB"/>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pPr>
              <a:defRPr/>
            </a:pPr>
            <a:fld id="{B10FA103-C6CA-5F4C-A378-FD143314F1D5}" type="datetime1">
              <a:rPr lang="it-IT" smtClean="0"/>
              <a:t>24/02/26</a:t>
            </a:fld>
            <a:endParaRPr lang="en-US"/>
          </a:p>
        </p:txBody>
      </p:sp>
      <p:sp>
        <p:nvSpPr>
          <p:cNvPr id="5" name="Footer Placeholder 4"/>
          <p:cNvSpPr>
            <a:spLocks noGrp="1"/>
          </p:cNvSpPr>
          <p:nvPr>
            <p:ph type="ftr" sz="quarter" idx="11"/>
          </p:nvPr>
        </p:nvSpPr>
        <p:spPr/>
        <p:txBody>
          <a:bodyPr/>
          <a:lstStyle/>
          <a:p>
            <a:pPr>
              <a:defRPr/>
            </a:pPr>
            <a:r>
              <a:rPr lang="en-US"/>
              <a:t>Data Analytics</a:t>
            </a:r>
          </a:p>
        </p:txBody>
      </p:sp>
      <p:sp>
        <p:nvSpPr>
          <p:cNvPr id="6" name="Slide Number Placeholder 5"/>
          <p:cNvSpPr>
            <a:spLocks noGrp="1"/>
          </p:cNvSpPr>
          <p:nvPr>
            <p:ph type="sldNum" sz="quarter" idx="12"/>
          </p:nvPr>
        </p:nvSpPr>
        <p:spPr/>
        <p:txBody>
          <a:bodyPr/>
          <a:lstStyle/>
          <a:p>
            <a:pPr>
              <a:defRPr/>
            </a:pPr>
            <a:r>
              <a:rPr lang="it-IT"/>
              <a:t>- </a:t>
            </a:r>
            <a:fld id="{DD7B5FF6-491A-964E-93AB-D57DBC5C53F8}" type="slidenum">
              <a:rPr lang="en-US" smtClean="0"/>
              <a:pPr>
                <a:defRPr/>
              </a:pPr>
              <a:t>‹#›</a:t>
            </a:fld>
            <a:r>
              <a:rPr lang="it-IT"/>
              <a:t> -</a:t>
            </a:r>
            <a:endParaRPr lang="en-US"/>
          </a:p>
        </p:txBody>
      </p:sp>
    </p:spTree>
    <p:extLst>
      <p:ext uri="{BB962C8B-B14F-4D97-AF65-F5344CB8AC3E}">
        <p14:creationId xmlns:p14="http://schemas.microsoft.com/office/powerpoint/2010/main" val="3114536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pPr>
              <a:defRPr/>
            </a:pPr>
            <a:fld id="{19184406-5BCB-5C45-8589-756532A97733}" type="datetime1">
              <a:rPr lang="it-IT" smtClean="0"/>
              <a:t>24/02/26</a:t>
            </a:fld>
            <a:endParaRPr lang="en-US"/>
          </a:p>
        </p:txBody>
      </p:sp>
      <p:sp>
        <p:nvSpPr>
          <p:cNvPr id="6" name="Footer Placeholder 5"/>
          <p:cNvSpPr>
            <a:spLocks noGrp="1"/>
          </p:cNvSpPr>
          <p:nvPr>
            <p:ph type="ftr" sz="quarter" idx="11"/>
          </p:nvPr>
        </p:nvSpPr>
        <p:spPr/>
        <p:txBody>
          <a:bodyPr/>
          <a:lstStyle/>
          <a:p>
            <a:pPr>
              <a:defRPr/>
            </a:pPr>
            <a:r>
              <a:rPr lang="en-US"/>
              <a:t>Data Analytics</a:t>
            </a:r>
          </a:p>
        </p:txBody>
      </p:sp>
      <p:sp>
        <p:nvSpPr>
          <p:cNvPr id="7" name="Slide Number Placeholder 6"/>
          <p:cNvSpPr>
            <a:spLocks noGrp="1"/>
          </p:cNvSpPr>
          <p:nvPr>
            <p:ph type="sldNum" sz="quarter" idx="12"/>
          </p:nvPr>
        </p:nvSpPr>
        <p:spPr/>
        <p:txBody>
          <a:bodyPr/>
          <a:lstStyle/>
          <a:p>
            <a:pPr>
              <a:defRPr/>
            </a:pPr>
            <a:r>
              <a:rPr lang="it-IT"/>
              <a:t>- </a:t>
            </a:r>
            <a:fld id="{CE614AAA-BF25-7148-BDC7-6FE33B59CBAE}" type="slidenum">
              <a:rPr lang="en-US" smtClean="0"/>
              <a:pPr>
                <a:defRPr/>
              </a:pPr>
              <a:t>‹#›</a:t>
            </a:fld>
            <a:r>
              <a:rPr lang="it-IT"/>
              <a:t> -</a:t>
            </a:r>
            <a:endParaRPr lang="en-US"/>
          </a:p>
        </p:txBody>
      </p:sp>
    </p:spTree>
    <p:extLst>
      <p:ext uri="{BB962C8B-B14F-4D97-AF65-F5344CB8AC3E}">
        <p14:creationId xmlns:p14="http://schemas.microsoft.com/office/powerpoint/2010/main" val="27775124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GB"/>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pPr>
              <a:defRPr/>
            </a:pPr>
            <a:fld id="{4327500A-9328-2049-A22A-DF5AD31394DA}" type="datetime1">
              <a:rPr lang="it-IT" smtClean="0"/>
              <a:t>24/02/26</a:t>
            </a:fld>
            <a:endParaRPr lang="en-US"/>
          </a:p>
        </p:txBody>
      </p:sp>
      <p:sp>
        <p:nvSpPr>
          <p:cNvPr id="8" name="Footer Placeholder 7"/>
          <p:cNvSpPr>
            <a:spLocks noGrp="1"/>
          </p:cNvSpPr>
          <p:nvPr>
            <p:ph type="ftr" sz="quarter" idx="11"/>
          </p:nvPr>
        </p:nvSpPr>
        <p:spPr/>
        <p:txBody>
          <a:bodyPr/>
          <a:lstStyle/>
          <a:p>
            <a:pPr>
              <a:defRPr/>
            </a:pPr>
            <a:r>
              <a:rPr lang="en-US"/>
              <a:t>Data Analytics</a:t>
            </a:r>
          </a:p>
        </p:txBody>
      </p:sp>
      <p:sp>
        <p:nvSpPr>
          <p:cNvPr id="9" name="Slide Number Placeholder 8"/>
          <p:cNvSpPr>
            <a:spLocks noGrp="1"/>
          </p:cNvSpPr>
          <p:nvPr>
            <p:ph type="sldNum" sz="quarter" idx="12"/>
          </p:nvPr>
        </p:nvSpPr>
        <p:spPr/>
        <p:txBody>
          <a:bodyPr/>
          <a:lstStyle/>
          <a:p>
            <a:pPr>
              <a:defRPr/>
            </a:pPr>
            <a:r>
              <a:rPr lang="it-IT"/>
              <a:t>- </a:t>
            </a:r>
            <a:fld id="{2634852D-7B20-6846-A279-78A029B7513C}" type="slidenum">
              <a:rPr lang="en-US" smtClean="0"/>
              <a:pPr>
                <a:defRPr/>
              </a:pPr>
              <a:t>‹#›</a:t>
            </a:fld>
            <a:r>
              <a:rPr lang="it-IT"/>
              <a:t> -</a:t>
            </a:r>
            <a:endParaRPr lang="en-US"/>
          </a:p>
        </p:txBody>
      </p:sp>
    </p:spTree>
    <p:extLst>
      <p:ext uri="{BB962C8B-B14F-4D97-AF65-F5344CB8AC3E}">
        <p14:creationId xmlns:p14="http://schemas.microsoft.com/office/powerpoint/2010/main" val="1317536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pPr>
              <a:defRPr/>
            </a:pPr>
            <a:fld id="{16105C24-9F93-074E-B778-4918431FD6DE}" type="datetime1">
              <a:rPr lang="it-IT" smtClean="0"/>
              <a:t>24/02/26</a:t>
            </a:fld>
            <a:endParaRPr lang="en-US"/>
          </a:p>
        </p:txBody>
      </p:sp>
      <p:sp>
        <p:nvSpPr>
          <p:cNvPr id="4" name="Footer Placeholder 3"/>
          <p:cNvSpPr>
            <a:spLocks noGrp="1"/>
          </p:cNvSpPr>
          <p:nvPr>
            <p:ph type="ftr" sz="quarter" idx="11"/>
          </p:nvPr>
        </p:nvSpPr>
        <p:spPr/>
        <p:txBody>
          <a:bodyPr/>
          <a:lstStyle/>
          <a:p>
            <a:pPr>
              <a:defRPr/>
            </a:pPr>
            <a:r>
              <a:rPr lang="en-US"/>
              <a:t>Data Analytics</a:t>
            </a:r>
          </a:p>
        </p:txBody>
      </p:sp>
      <p:sp>
        <p:nvSpPr>
          <p:cNvPr id="5" name="Slide Number Placeholder 4"/>
          <p:cNvSpPr>
            <a:spLocks noGrp="1"/>
          </p:cNvSpPr>
          <p:nvPr>
            <p:ph type="sldNum" sz="quarter" idx="12"/>
          </p:nvPr>
        </p:nvSpPr>
        <p:spPr/>
        <p:txBody>
          <a:bodyPr/>
          <a:lstStyle/>
          <a:p>
            <a:pPr>
              <a:defRPr/>
            </a:pPr>
            <a:r>
              <a:rPr lang="it-IT"/>
              <a:t>- </a:t>
            </a:r>
            <a:fld id="{CFEF3ADD-0D33-8644-B368-A30405120092}" type="slidenum">
              <a:rPr lang="en-US" smtClean="0"/>
              <a:pPr>
                <a:defRPr/>
              </a:pPr>
              <a:t>‹#›</a:t>
            </a:fld>
            <a:r>
              <a:rPr lang="it-IT"/>
              <a:t> -</a:t>
            </a:r>
            <a:endParaRPr lang="en-US"/>
          </a:p>
        </p:txBody>
      </p:sp>
    </p:spTree>
    <p:extLst>
      <p:ext uri="{BB962C8B-B14F-4D97-AF65-F5344CB8AC3E}">
        <p14:creationId xmlns:p14="http://schemas.microsoft.com/office/powerpoint/2010/main" val="12497239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0E84AEDA-2BC8-F043-ACE5-172F8ADC0E51}" type="datetime1">
              <a:rPr lang="it-IT" smtClean="0"/>
              <a:t>24/02/26</a:t>
            </a:fld>
            <a:endParaRPr lang="en-US"/>
          </a:p>
        </p:txBody>
      </p:sp>
      <p:sp>
        <p:nvSpPr>
          <p:cNvPr id="3" name="Footer Placeholder 2"/>
          <p:cNvSpPr>
            <a:spLocks noGrp="1"/>
          </p:cNvSpPr>
          <p:nvPr>
            <p:ph type="ftr" sz="quarter" idx="11"/>
          </p:nvPr>
        </p:nvSpPr>
        <p:spPr/>
        <p:txBody>
          <a:bodyPr/>
          <a:lstStyle/>
          <a:p>
            <a:pPr>
              <a:defRPr/>
            </a:pPr>
            <a:r>
              <a:rPr lang="en-US"/>
              <a:t>Data Analytics</a:t>
            </a:r>
          </a:p>
        </p:txBody>
      </p:sp>
      <p:sp>
        <p:nvSpPr>
          <p:cNvPr id="4" name="Slide Number Placeholder 3"/>
          <p:cNvSpPr>
            <a:spLocks noGrp="1"/>
          </p:cNvSpPr>
          <p:nvPr>
            <p:ph type="sldNum" sz="quarter" idx="12"/>
          </p:nvPr>
        </p:nvSpPr>
        <p:spPr/>
        <p:txBody>
          <a:bodyPr/>
          <a:lstStyle/>
          <a:p>
            <a:pPr>
              <a:defRPr/>
            </a:pPr>
            <a:r>
              <a:rPr lang="it-IT"/>
              <a:t>- </a:t>
            </a:r>
            <a:fld id="{0D65E5FF-0279-0442-8A18-37024F4C050F}" type="slidenum">
              <a:rPr lang="en-US" smtClean="0"/>
              <a:pPr>
                <a:defRPr/>
              </a:pPr>
              <a:t>‹#›</a:t>
            </a:fld>
            <a:r>
              <a:rPr lang="it-IT"/>
              <a:t> -</a:t>
            </a:r>
            <a:endParaRPr lang="en-US"/>
          </a:p>
        </p:txBody>
      </p:sp>
    </p:spTree>
    <p:extLst>
      <p:ext uri="{BB962C8B-B14F-4D97-AF65-F5344CB8AC3E}">
        <p14:creationId xmlns:p14="http://schemas.microsoft.com/office/powerpoint/2010/main" val="24409911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GB"/>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pPr>
              <a:defRPr/>
            </a:pPr>
            <a:fld id="{7BE2A981-2412-9D42-A9EC-F1A7A5260731}" type="datetime1">
              <a:rPr lang="it-IT" smtClean="0"/>
              <a:t>24/02/26</a:t>
            </a:fld>
            <a:endParaRPr lang="en-US"/>
          </a:p>
        </p:txBody>
      </p:sp>
      <p:sp>
        <p:nvSpPr>
          <p:cNvPr id="6" name="Footer Placeholder 5"/>
          <p:cNvSpPr>
            <a:spLocks noGrp="1"/>
          </p:cNvSpPr>
          <p:nvPr>
            <p:ph type="ftr" sz="quarter" idx="11"/>
          </p:nvPr>
        </p:nvSpPr>
        <p:spPr/>
        <p:txBody>
          <a:bodyPr/>
          <a:lstStyle/>
          <a:p>
            <a:pPr>
              <a:defRPr/>
            </a:pPr>
            <a:r>
              <a:rPr lang="en-US"/>
              <a:t>Data Analytics</a:t>
            </a:r>
          </a:p>
        </p:txBody>
      </p:sp>
      <p:sp>
        <p:nvSpPr>
          <p:cNvPr id="7" name="Slide Number Placeholder 6"/>
          <p:cNvSpPr>
            <a:spLocks noGrp="1"/>
          </p:cNvSpPr>
          <p:nvPr>
            <p:ph type="sldNum" sz="quarter" idx="12"/>
          </p:nvPr>
        </p:nvSpPr>
        <p:spPr/>
        <p:txBody>
          <a:bodyPr/>
          <a:lstStyle/>
          <a:p>
            <a:pPr>
              <a:defRPr/>
            </a:pPr>
            <a:r>
              <a:rPr lang="it-IT"/>
              <a:t>- </a:t>
            </a:r>
            <a:fld id="{699C865C-6739-4A42-AD40-FB1D738BA492}" type="slidenum">
              <a:rPr lang="en-US" smtClean="0"/>
              <a:pPr>
                <a:defRPr/>
              </a:pPr>
              <a:t>‹#›</a:t>
            </a:fld>
            <a:r>
              <a:rPr lang="it-IT"/>
              <a:t> -</a:t>
            </a:r>
            <a:endParaRPr lang="en-US"/>
          </a:p>
        </p:txBody>
      </p:sp>
    </p:spTree>
    <p:extLst>
      <p:ext uri="{BB962C8B-B14F-4D97-AF65-F5344CB8AC3E}">
        <p14:creationId xmlns:p14="http://schemas.microsoft.com/office/powerpoint/2010/main" val="4528588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GB"/>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pPr>
              <a:defRPr/>
            </a:pPr>
            <a:fld id="{BDEA5309-A17E-3D42-94DC-47B176D9DCAA}" type="datetime1">
              <a:rPr lang="it-IT" smtClean="0"/>
              <a:t>24/02/26</a:t>
            </a:fld>
            <a:endParaRPr lang="en-US"/>
          </a:p>
        </p:txBody>
      </p:sp>
      <p:sp>
        <p:nvSpPr>
          <p:cNvPr id="6" name="Footer Placeholder 5"/>
          <p:cNvSpPr>
            <a:spLocks noGrp="1"/>
          </p:cNvSpPr>
          <p:nvPr>
            <p:ph type="ftr" sz="quarter" idx="11"/>
          </p:nvPr>
        </p:nvSpPr>
        <p:spPr/>
        <p:txBody>
          <a:bodyPr/>
          <a:lstStyle/>
          <a:p>
            <a:pPr>
              <a:defRPr/>
            </a:pPr>
            <a:r>
              <a:rPr lang="en-US"/>
              <a:t>Data Analytics</a:t>
            </a:r>
          </a:p>
        </p:txBody>
      </p:sp>
      <p:sp>
        <p:nvSpPr>
          <p:cNvPr id="7" name="Slide Number Placeholder 6"/>
          <p:cNvSpPr>
            <a:spLocks noGrp="1"/>
          </p:cNvSpPr>
          <p:nvPr>
            <p:ph type="sldNum" sz="quarter" idx="12"/>
          </p:nvPr>
        </p:nvSpPr>
        <p:spPr/>
        <p:txBody>
          <a:bodyPr/>
          <a:lstStyle/>
          <a:p>
            <a:pPr>
              <a:defRPr/>
            </a:pPr>
            <a:r>
              <a:rPr lang="it-IT"/>
              <a:t>- </a:t>
            </a:r>
            <a:fld id="{895494A3-4942-E847-9882-292A17426E8F}" type="slidenum">
              <a:rPr lang="en-US" smtClean="0"/>
              <a:pPr>
                <a:defRPr/>
              </a:pPr>
              <a:t>‹#›</a:t>
            </a:fld>
            <a:r>
              <a:rPr lang="it-IT"/>
              <a:t> -</a:t>
            </a:r>
            <a:endParaRPr lang="en-US"/>
          </a:p>
        </p:txBody>
      </p:sp>
    </p:spTree>
    <p:extLst>
      <p:ext uri="{BB962C8B-B14F-4D97-AF65-F5344CB8AC3E}">
        <p14:creationId xmlns:p14="http://schemas.microsoft.com/office/powerpoint/2010/main" val="6753031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defRPr/>
            </a:pPr>
            <a:fld id="{08E56AFB-1F5E-4548-A368-ADF4582EFD53}" type="datetime1">
              <a:rPr lang="it-IT" smtClean="0"/>
              <a:t>24/02/26</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r>
              <a:rPr lang="en-US"/>
              <a:t>Data Analytics</a:t>
            </a:r>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defRPr/>
            </a:pPr>
            <a:r>
              <a:rPr lang="it-IT"/>
              <a:t>- </a:t>
            </a:r>
            <a:fld id="{505E1EDF-8FC7-024D-8297-C6B179318C1A}" type="slidenum">
              <a:rPr lang="en-US" smtClean="0"/>
              <a:pPr>
                <a:defRPr/>
              </a:pPr>
              <a:t>‹#›</a:t>
            </a:fld>
            <a:r>
              <a:rPr lang="it-IT"/>
              <a:t> -</a:t>
            </a:r>
            <a:endParaRPr lang="en-US"/>
          </a:p>
        </p:txBody>
      </p:sp>
    </p:spTree>
    <p:extLst>
      <p:ext uri="{BB962C8B-B14F-4D97-AF65-F5344CB8AC3E}">
        <p14:creationId xmlns:p14="http://schemas.microsoft.com/office/powerpoint/2010/main" val="2620709895"/>
      </p:ext>
    </p:extLst>
  </p:cSld>
  <p:clrMap bg1="lt1" tx1="dk1" bg2="lt2" tx2="dk2" accent1="accent1" accent2="accent2" accent3="accent3" accent4="accent4" accent5="accent5" accent6="accent6" hlink="hlink" folHlink="folHlink"/>
  <p:sldLayoutIdLst>
    <p:sldLayoutId id="2147483712" r:id="rId1"/>
    <p:sldLayoutId id="2147483713" r:id="rId2"/>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 id="2147483723" r:id="rId12"/>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hyperlink" Target="https://www.overleaf.com/latex/templates/ieee-conference-template/grfzhhncsfqn"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hyperlink" Target="http://en.wikipedia.org/wiki/Business_intelligence"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www.tdan.com/i030fe01.htm" TargetMode="External"/><Relationship Id="rId7" Type="http://schemas.openxmlformats.org/officeDocument/2006/relationships/hyperlink" Target="https://www.kdnuggets.com/2014/10/crisp-dm-top-methodology-analytics-data-mining-data-science-projects.html" TargetMode="External"/><Relationship Id="rId2" Type="http://schemas.openxmlformats.org/officeDocument/2006/relationships/hyperlink" Target="https://www.daa.com.au/articles/analytical-ideas/" TargetMode="External"/><Relationship Id="rId1" Type="http://schemas.openxmlformats.org/officeDocument/2006/relationships/slideLayout" Target="../slideLayouts/slideLayout2.xml"/><Relationship Id="rId6" Type="http://schemas.openxmlformats.org/officeDocument/2006/relationships/hyperlink" Target="http://www.crisp-dm.org/" TargetMode="External"/><Relationship Id="rId5" Type="http://schemas.openxmlformats.org/officeDocument/2006/relationships/hyperlink" Target="http://www.statsoft.com/Textbook/Data-Mining-Techniques#eda1" TargetMode="External"/><Relationship Id="rId4" Type="http://schemas.openxmlformats.org/officeDocument/2006/relationships/hyperlink" Target="http://tdan.com/data-mining-and-statistics-what-is-the-connection/5226"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hyperlink" Target="https://www.statmodel.com/" TargetMode="External"/><Relationship Id="rId2" Type="http://schemas.openxmlformats.org/officeDocument/2006/relationships/hyperlink" Target="http://www.ssicentral.com/lisrel/" TargetMode="Externa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D06B67-9CC8-C0CB-A185-33CDB6D2BCF0}"/>
              </a:ext>
            </a:extLst>
          </p:cNvPr>
          <p:cNvSpPr>
            <a:spLocks noGrp="1"/>
          </p:cNvSpPr>
          <p:nvPr>
            <p:ph type="ctrTitle"/>
          </p:nvPr>
        </p:nvSpPr>
        <p:spPr/>
        <p:txBody>
          <a:bodyPr/>
          <a:lstStyle/>
          <a:p>
            <a:r>
              <a:rPr lang="en-GB" b="1" dirty="0"/>
              <a:t>Data Analytics: Intro &amp; Basic Notions</a:t>
            </a:r>
            <a:endParaRPr lang="en-IT" b="1" dirty="0"/>
          </a:p>
        </p:txBody>
      </p:sp>
      <p:sp>
        <p:nvSpPr>
          <p:cNvPr id="3" name="Subtitle 2">
            <a:extLst>
              <a:ext uri="{FF2B5EF4-FFF2-40B4-BE49-F238E27FC236}">
                <a16:creationId xmlns:a16="http://schemas.microsoft.com/office/drawing/2014/main" id="{6A93F0A2-089C-42DD-CE6C-6F7963761B6F}"/>
              </a:ext>
            </a:extLst>
          </p:cNvPr>
          <p:cNvSpPr>
            <a:spLocks noGrp="1"/>
          </p:cNvSpPr>
          <p:nvPr>
            <p:ph type="subTitle" idx="1"/>
          </p:nvPr>
        </p:nvSpPr>
        <p:spPr/>
        <p:txBody>
          <a:bodyPr>
            <a:normAutofit/>
          </a:bodyPr>
          <a:lstStyle/>
          <a:p>
            <a:r>
              <a:rPr lang="en-IT" sz="3600" dirty="0"/>
              <a:t>D. A. Tamburri, Ph.D.</a:t>
            </a:r>
          </a:p>
        </p:txBody>
      </p:sp>
      <p:sp>
        <p:nvSpPr>
          <p:cNvPr id="4" name="Footer Placeholder 3">
            <a:extLst>
              <a:ext uri="{FF2B5EF4-FFF2-40B4-BE49-F238E27FC236}">
                <a16:creationId xmlns:a16="http://schemas.microsoft.com/office/drawing/2014/main" id="{1B664616-5807-138C-4613-13F0A4A0B5E1}"/>
              </a:ext>
            </a:extLst>
          </p:cNvPr>
          <p:cNvSpPr>
            <a:spLocks noGrp="1"/>
          </p:cNvSpPr>
          <p:nvPr>
            <p:ph type="ftr" sz="quarter" idx="11"/>
          </p:nvPr>
        </p:nvSpPr>
        <p:spPr/>
        <p:txBody>
          <a:bodyPr/>
          <a:lstStyle/>
          <a:p>
            <a:pPr>
              <a:defRPr/>
            </a:pPr>
            <a:r>
              <a:rPr lang="en-US"/>
              <a:t>Data Analytics</a:t>
            </a:r>
          </a:p>
        </p:txBody>
      </p:sp>
    </p:spTree>
    <p:extLst>
      <p:ext uri="{BB962C8B-B14F-4D97-AF65-F5344CB8AC3E}">
        <p14:creationId xmlns:p14="http://schemas.microsoft.com/office/powerpoint/2010/main" val="5736186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Tech Truffle - Data and Cloud Solutions">
            <a:extLst>
              <a:ext uri="{FF2B5EF4-FFF2-40B4-BE49-F238E27FC236}">
                <a16:creationId xmlns:a16="http://schemas.microsoft.com/office/drawing/2014/main" id="{5EAAE2C3-D055-A458-251D-81411AFB3A1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07" t="2395" r="1313" b="5172"/>
          <a:stretch/>
        </p:blipFill>
        <p:spPr bwMode="auto">
          <a:xfrm>
            <a:off x="-6640" y="1634835"/>
            <a:ext cx="9220684" cy="358370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B2404861-E87D-91D7-E57A-80D1B306636A}"/>
              </a:ext>
            </a:extLst>
          </p:cNvPr>
          <p:cNvSpPr txBox="1"/>
          <p:nvPr/>
        </p:nvSpPr>
        <p:spPr>
          <a:xfrm>
            <a:off x="711200" y="239150"/>
            <a:ext cx="7462129" cy="707886"/>
          </a:xfrm>
          <a:prstGeom prst="rect">
            <a:avLst/>
          </a:prstGeom>
          <a:noFill/>
        </p:spPr>
        <p:txBody>
          <a:bodyPr wrap="square" rtlCol="0">
            <a:spAutoFit/>
          </a:bodyPr>
          <a:lstStyle/>
          <a:p>
            <a:r>
              <a:rPr lang="en-IT" sz="4000" dirty="0"/>
              <a:t>What are we talking about here?</a:t>
            </a:r>
          </a:p>
        </p:txBody>
      </p:sp>
    </p:spTree>
    <p:extLst>
      <p:ext uri="{BB962C8B-B14F-4D97-AF65-F5344CB8AC3E}">
        <p14:creationId xmlns:p14="http://schemas.microsoft.com/office/powerpoint/2010/main" val="18396654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3EDA68-B609-987D-66F7-6840BFD0DA53}"/>
            </a:ext>
          </a:extLst>
        </p:cNvPr>
        <p:cNvGrpSpPr/>
        <p:nvPr/>
      </p:nvGrpSpPr>
      <p:grpSpPr>
        <a:xfrm>
          <a:off x="0" y="0"/>
          <a:ext cx="0" cy="0"/>
          <a:chOff x="0" y="0"/>
          <a:chExt cx="0" cy="0"/>
        </a:xfrm>
      </p:grpSpPr>
      <p:pic>
        <p:nvPicPr>
          <p:cNvPr id="2050" name="Picture 2" descr="Tech Truffle - Data and Cloud Solutions">
            <a:extLst>
              <a:ext uri="{FF2B5EF4-FFF2-40B4-BE49-F238E27FC236}">
                <a16:creationId xmlns:a16="http://schemas.microsoft.com/office/drawing/2014/main" id="{5FA83771-FA7C-0D29-FCA9-9F0E0601EB0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07" t="2395" r="1313" b="5172"/>
          <a:stretch/>
        </p:blipFill>
        <p:spPr bwMode="auto">
          <a:xfrm>
            <a:off x="-6640" y="1634835"/>
            <a:ext cx="9220684" cy="358370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063DE9EF-35C9-3191-4057-3155AAAEAEE9}"/>
              </a:ext>
            </a:extLst>
          </p:cNvPr>
          <p:cNvSpPr txBox="1"/>
          <p:nvPr/>
        </p:nvSpPr>
        <p:spPr>
          <a:xfrm>
            <a:off x="711200" y="239150"/>
            <a:ext cx="7462129" cy="707886"/>
          </a:xfrm>
          <a:prstGeom prst="rect">
            <a:avLst/>
          </a:prstGeom>
          <a:noFill/>
        </p:spPr>
        <p:txBody>
          <a:bodyPr wrap="square" rtlCol="0">
            <a:spAutoFit/>
          </a:bodyPr>
          <a:lstStyle/>
          <a:p>
            <a:r>
              <a:rPr lang="en-IT" sz="4000" dirty="0"/>
              <a:t>What are we talking about here?</a:t>
            </a:r>
          </a:p>
        </p:txBody>
      </p:sp>
      <p:sp>
        <p:nvSpPr>
          <p:cNvPr id="2" name="Rectangle 1">
            <a:extLst>
              <a:ext uri="{FF2B5EF4-FFF2-40B4-BE49-F238E27FC236}">
                <a16:creationId xmlns:a16="http://schemas.microsoft.com/office/drawing/2014/main" id="{051DF83B-9344-92C2-5676-28C0FD4EC410}"/>
              </a:ext>
            </a:extLst>
          </p:cNvPr>
          <p:cNvSpPr/>
          <p:nvPr/>
        </p:nvSpPr>
        <p:spPr>
          <a:xfrm>
            <a:off x="3999345" y="1921164"/>
            <a:ext cx="1459346" cy="2835563"/>
          </a:xfrm>
          <a:prstGeom prst="rect">
            <a:avLst/>
          </a:prstGeom>
          <a:solidFill>
            <a:schemeClr val="accent6">
              <a:lumMod val="60000"/>
              <a:lumOff val="40000"/>
              <a:alpha val="22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T"/>
          </a:p>
        </p:txBody>
      </p:sp>
      <p:sp>
        <p:nvSpPr>
          <p:cNvPr id="3" name="Rectangle 2">
            <a:extLst>
              <a:ext uri="{FF2B5EF4-FFF2-40B4-BE49-F238E27FC236}">
                <a16:creationId xmlns:a16="http://schemas.microsoft.com/office/drawing/2014/main" id="{B7B81F8D-2B66-9DC2-3161-BB27B3E2C47E}"/>
              </a:ext>
            </a:extLst>
          </p:cNvPr>
          <p:cNvSpPr/>
          <p:nvPr/>
        </p:nvSpPr>
        <p:spPr>
          <a:xfrm>
            <a:off x="5532581" y="1921165"/>
            <a:ext cx="2872510" cy="2835563"/>
          </a:xfrm>
          <a:prstGeom prst="rect">
            <a:avLst/>
          </a:prstGeom>
          <a:solidFill>
            <a:schemeClr val="accent6">
              <a:lumMod val="60000"/>
              <a:lumOff val="40000"/>
              <a:alpha val="22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T"/>
          </a:p>
        </p:txBody>
      </p:sp>
    </p:spTree>
    <p:extLst>
      <p:ext uri="{BB962C8B-B14F-4D97-AF65-F5344CB8AC3E}">
        <p14:creationId xmlns:p14="http://schemas.microsoft.com/office/powerpoint/2010/main" val="23330211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2D2DEC-2860-B0DC-0A7D-FBEC5C9EE50A}"/>
            </a:ext>
          </a:extLst>
        </p:cNvPr>
        <p:cNvGrpSpPr/>
        <p:nvPr/>
      </p:nvGrpSpPr>
      <p:grpSpPr>
        <a:xfrm>
          <a:off x="0" y="0"/>
          <a:ext cx="0" cy="0"/>
          <a:chOff x="0" y="0"/>
          <a:chExt cx="0" cy="0"/>
        </a:xfrm>
      </p:grpSpPr>
      <p:pic>
        <p:nvPicPr>
          <p:cNvPr id="2050" name="Picture 2" descr="Tech Truffle - Data and Cloud Solutions">
            <a:extLst>
              <a:ext uri="{FF2B5EF4-FFF2-40B4-BE49-F238E27FC236}">
                <a16:creationId xmlns:a16="http://schemas.microsoft.com/office/drawing/2014/main" id="{9CA0B28A-4294-C00E-ED7D-9953B1E8D6F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07" t="2395" r="1313" b="5172"/>
          <a:stretch/>
        </p:blipFill>
        <p:spPr bwMode="auto">
          <a:xfrm>
            <a:off x="-6640" y="1634835"/>
            <a:ext cx="9220684" cy="358370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F62E003-B761-1DB4-3BAA-2AB096594C3E}"/>
              </a:ext>
            </a:extLst>
          </p:cNvPr>
          <p:cNvSpPr txBox="1"/>
          <p:nvPr/>
        </p:nvSpPr>
        <p:spPr>
          <a:xfrm>
            <a:off x="711199" y="-881"/>
            <a:ext cx="7462129" cy="707886"/>
          </a:xfrm>
          <a:prstGeom prst="rect">
            <a:avLst/>
          </a:prstGeom>
          <a:noFill/>
        </p:spPr>
        <p:txBody>
          <a:bodyPr wrap="square" rtlCol="0">
            <a:spAutoFit/>
          </a:bodyPr>
          <a:lstStyle/>
          <a:p>
            <a:r>
              <a:rPr lang="en-IT" sz="4000" dirty="0"/>
              <a:t>Disciplines Involved</a:t>
            </a:r>
          </a:p>
        </p:txBody>
      </p:sp>
      <p:sp>
        <p:nvSpPr>
          <p:cNvPr id="2" name="Rectangle 1">
            <a:extLst>
              <a:ext uri="{FF2B5EF4-FFF2-40B4-BE49-F238E27FC236}">
                <a16:creationId xmlns:a16="http://schemas.microsoft.com/office/drawing/2014/main" id="{997BCA28-A7D7-509B-BB53-1A8E48929432}"/>
              </a:ext>
            </a:extLst>
          </p:cNvPr>
          <p:cNvSpPr/>
          <p:nvPr/>
        </p:nvSpPr>
        <p:spPr>
          <a:xfrm>
            <a:off x="3999345" y="1921164"/>
            <a:ext cx="1459346" cy="2835563"/>
          </a:xfrm>
          <a:prstGeom prst="rect">
            <a:avLst/>
          </a:prstGeom>
          <a:solidFill>
            <a:schemeClr val="accent6">
              <a:lumMod val="60000"/>
              <a:lumOff val="40000"/>
              <a:alpha val="22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T"/>
          </a:p>
        </p:txBody>
      </p:sp>
      <p:sp>
        <p:nvSpPr>
          <p:cNvPr id="3" name="Rectangle 2">
            <a:extLst>
              <a:ext uri="{FF2B5EF4-FFF2-40B4-BE49-F238E27FC236}">
                <a16:creationId xmlns:a16="http://schemas.microsoft.com/office/drawing/2014/main" id="{4F24D81C-5F0D-DBA0-3ED5-2C6BC0935657}"/>
              </a:ext>
            </a:extLst>
          </p:cNvPr>
          <p:cNvSpPr/>
          <p:nvPr/>
        </p:nvSpPr>
        <p:spPr>
          <a:xfrm>
            <a:off x="5532581" y="1921165"/>
            <a:ext cx="2872510" cy="2835563"/>
          </a:xfrm>
          <a:prstGeom prst="rect">
            <a:avLst/>
          </a:prstGeom>
          <a:solidFill>
            <a:schemeClr val="accent6">
              <a:lumMod val="60000"/>
              <a:lumOff val="40000"/>
              <a:alpha val="22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T"/>
          </a:p>
        </p:txBody>
      </p:sp>
      <p:sp>
        <p:nvSpPr>
          <p:cNvPr id="4" name="TextBox 3">
            <a:extLst>
              <a:ext uri="{FF2B5EF4-FFF2-40B4-BE49-F238E27FC236}">
                <a16:creationId xmlns:a16="http://schemas.microsoft.com/office/drawing/2014/main" id="{AD545EDF-7113-6D34-F105-8A9F60DF73F1}"/>
              </a:ext>
            </a:extLst>
          </p:cNvPr>
          <p:cNvSpPr txBox="1"/>
          <p:nvPr/>
        </p:nvSpPr>
        <p:spPr>
          <a:xfrm>
            <a:off x="2653120" y="1106269"/>
            <a:ext cx="2275046" cy="369332"/>
          </a:xfrm>
          <a:prstGeom prst="rect">
            <a:avLst/>
          </a:prstGeom>
          <a:noFill/>
        </p:spPr>
        <p:txBody>
          <a:bodyPr wrap="none" rtlCol="0">
            <a:spAutoFit/>
          </a:bodyPr>
          <a:lstStyle/>
          <a:p>
            <a:r>
              <a:rPr lang="en-GB" dirty="0"/>
              <a:t>Pure D</a:t>
            </a:r>
            <a:r>
              <a:rPr lang="en-IT" dirty="0"/>
              <a:t>ata engineering</a:t>
            </a:r>
          </a:p>
        </p:txBody>
      </p:sp>
      <p:sp>
        <p:nvSpPr>
          <p:cNvPr id="6" name="TextBox 5">
            <a:extLst>
              <a:ext uri="{FF2B5EF4-FFF2-40B4-BE49-F238E27FC236}">
                <a16:creationId xmlns:a16="http://schemas.microsoft.com/office/drawing/2014/main" id="{CC22D05A-A699-75FA-6B2F-1E8D80E00561}"/>
              </a:ext>
            </a:extLst>
          </p:cNvPr>
          <p:cNvSpPr txBox="1"/>
          <p:nvPr/>
        </p:nvSpPr>
        <p:spPr>
          <a:xfrm>
            <a:off x="4928166" y="999771"/>
            <a:ext cx="2108078" cy="369332"/>
          </a:xfrm>
          <a:prstGeom prst="rect">
            <a:avLst/>
          </a:prstGeom>
          <a:noFill/>
        </p:spPr>
        <p:txBody>
          <a:bodyPr wrap="none" rtlCol="0">
            <a:spAutoFit/>
          </a:bodyPr>
          <a:lstStyle/>
          <a:p>
            <a:r>
              <a:rPr lang="it-IT" dirty="0"/>
              <a:t>Data Analytics Setup</a:t>
            </a:r>
            <a:endParaRPr lang="en-IT" dirty="0"/>
          </a:p>
        </p:txBody>
      </p:sp>
      <p:cxnSp>
        <p:nvCxnSpPr>
          <p:cNvPr id="8" name="Straight Connector 7">
            <a:extLst>
              <a:ext uri="{FF2B5EF4-FFF2-40B4-BE49-F238E27FC236}">
                <a16:creationId xmlns:a16="http://schemas.microsoft.com/office/drawing/2014/main" id="{6D15CEBE-B327-E19D-2C38-1052FA87050D}"/>
              </a:ext>
            </a:extLst>
          </p:cNvPr>
          <p:cNvCxnSpPr>
            <a:stCxn id="4" idx="2"/>
          </p:cNvCxnSpPr>
          <p:nvPr/>
        </p:nvCxnSpPr>
        <p:spPr>
          <a:xfrm>
            <a:off x="3790643" y="1475601"/>
            <a:ext cx="911095" cy="445563"/>
          </a:xfrm>
          <a:prstGeom prst="line">
            <a:avLst/>
          </a:prstGeom>
          <a:ln w="22225">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7D247518-3B5D-45C9-C220-5DEBCE162D5E}"/>
              </a:ext>
            </a:extLst>
          </p:cNvPr>
          <p:cNvSpPr txBox="1"/>
          <p:nvPr/>
        </p:nvSpPr>
        <p:spPr>
          <a:xfrm>
            <a:off x="7114283" y="986254"/>
            <a:ext cx="1710148" cy="369332"/>
          </a:xfrm>
          <a:prstGeom prst="rect">
            <a:avLst/>
          </a:prstGeom>
          <a:noFill/>
        </p:spPr>
        <p:txBody>
          <a:bodyPr wrap="none" rtlCol="0">
            <a:spAutoFit/>
          </a:bodyPr>
          <a:lstStyle/>
          <a:p>
            <a:r>
              <a:rPr lang="it-IT" dirty="0"/>
              <a:t>Data Operations</a:t>
            </a:r>
            <a:endParaRPr lang="en-IT" dirty="0"/>
          </a:p>
        </p:txBody>
      </p:sp>
      <p:cxnSp>
        <p:nvCxnSpPr>
          <p:cNvPr id="10" name="Straight Connector 9">
            <a:extLst>
              <a:ext uri="{FF2B5EF4-FFF2-40B4-BE49-F238E27FC236}">
                <a16:creationId xmlns:a16="http://schemas.microsoft.com/office/drawing/2014/main" id="{BC7C13CA-26EC-D6F2-084D-30332F3E010E}"/>
              </a:ext>
            </a:extLst>
          </p:cNvPr>
          <p:cNvCxnSpPr>
            <a:cxnSpLocks/>
            <a:stCxn id="6" idx="2"/>
          </p:cNvCxnSpPr>
          <p:nvPr/>
        </p:nvCxnSpPr>
        <p:spPr>
          <a:xfrm>
            <a:off x="5982205" y="1369103"/>
            <a:ext cx="62896" cy="545625"/>
          </a:xfrm>
          <a:prstGeom prst="line">
            <a:avLst/>
          </a:prstGeom>
          <a:ln w="22225">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3285682-C2C7-D6AF-CF7D-DD58DE75AE2A}"/>
              </a:ext>
            </a:extLst>
          </p:cNvPr>
          <p:cNvCxnSpPr>
            <a:cxnSpLocks/>
          </p:cNvCxnSpPr>
          <p:nvPr/>
        </p:nvCxnSpPr>
        <p:spPr>
          <a:xfrm flipH="1">
            <a:off x="7126048" y="1327815"/>
            <a:ext cx="541063" cy="604797"/>
          </a:xfrm>
          <a:prstGeom prst="line">
            <a:avLst/>
          </a:prstGeom>
          <a:ln w="22225">
            <a:solidFill>
              <a:srgbClr val="FF0000"/>
            </a:solidFill>
            <a:headEnd type="none"/>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415702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screenshot of a computer&#10;&#10;AI-generated content may be incorrect.">
            <a:extLst>
              <a:ext uri="{FF2B5EF4-FFF2-40B4-BE49-F238E27FC236}">
                <a16:creationId xmlns:a16="http://schemas.microsoft.com/office/drawing/2014/main" id="{AEEA6066-658E-E1CF-4F34-1FF54477848A}"/>
              </a:ext>
            </a:extLst>
          </p:cNvPr>
          <p:cNvPicPr>
            <a:picLocks noGrp="1" noChangeAspect="1"/>
          </p:cNvPicPr>
          <p:nvPr>
            <p:ph idx="1"/>
          </p:nvPr>
        </p:nvPicPr>
        <p:blipFill>
          <a:blip r:embed="rId2"/>
          <a:stretch>
            <a:fillRect/>
          </a:stretch>
        </p:blipFill>
        <p:spPr>
          <a:xfrm>
            <a:off x="1048818" y="-1"/>
            <a:ext cx="6503049" cy="7145225"/>
          </a:xfrm>
          <a:prstGeom prst="rect">
            <a:avLst/>
          </a:prstGeom>
        </p:spPr>
      </p:pic>
    </p:spTree>
    <p:extLst>
      <p:ext uri="{BB962C8B-B14F-4D97-AF65-F5344CB8AC3E}">
        <p14:creationId xmlns:p14="http://schemas.microsoft.com/office/powerpoint/2010/main" val="14867149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50672-5FA0-1A3F-AF6E-A80996FF6AA1}"/>
              </a:ext>
            </a:extLst>
          </p:cNvPr>
          <p:cNvSpPr>
            <a:spLocks noGrp="1"/>
          </p:cNvSpPr>
          <p:nvPr>
            <p:ph type="title"/>
          </p:nvPr>
        </p:nvSpPr>
        <p:spPr/>
        <p:txBody>
          <a:bodyPr/>
          <a:lstStyle/>
          <a:p>
            <a:r>
              <a:rPr lang="en-IT" dirty="0"/>
              <a:t>But…</a:t>
            </a:r>
          </a:p>
        </p:txBody>
      </p:sp>
      <p:pic>
        <p:nvPicPr>
          <p:cNvPr id="6" name="Content Placeholder 5" descr="A screenshot of a cell phone&#10;&#10;AI-generated content may be incorrect.">
            <a:extLst>
              <a:ext uri="{FF2B5EF4-FFF2-40B4-BE49-F238E27FC236}">
                <a16:creationId xmlns:a16="http://schemas.microsoft.com/office/drawing/2014/main" id="{6764CAD6-4008-B7E7-D3F0-0B0B62DF197D}"/>
              </a:ext>
            </a:extLst>
          </p:cNvPr>
          <p:cNvPicPr>
            <a:picLocks noGrp="1" noChangeAspect="1"/>
          </p:cNvPicPr>
          <p:nvPr>
            <p:ph idx="1"/>
          </p:nvPr>
        </p:nvPicPr>
        <p:blipFill>
          <a:blip r:embed="rId2"/>
          <a:stretch>
            <a:fillRect/>
          </a:stretch>
        </p:blipFill>
        <p:spPr>
          <a:xfrm>
            <a:off x="3517751" y="0"/>
            <a:ext cx="5626249" cy="6856032"/>
          </a:xfrm>
          <a:prstGeom prst="rect">
            <a:avLst/>
          </a:prstGeom>
        </p:spPr>
      </p:pic>
    </p:spTree>
    <p:extLst>
      <p:ext uri="{BB962C8B-B14F-4D97-AF65-F5344CB8AC3E}">
        <p14:creationId xmlns:p14="http://schemas.microsoft.com/office/powerpoint/2010/main" val="9254173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314DD6-0009-C811-5894-CACC9292063E}"/>
              </a:ext>
            </a:extLst>
          </p:cNvPr>
          <p:cNvSpPr>
            <a:spLocks noGrp="1"/>
          </p:cNvSpPr>
          <p:nvPr>
            <p:ph type="title"/>
          </p:nvPr>
        </p:nvSpPr>
        <p:spPr/>
        <p:txBody>
          <a:bodyPr/>
          <a:lstStyle/>
          <a:p>
            <a:r>
              <a:rPr lang="en-GB" dirty="0"/>
              <a:t>Starting point: d</a:t>
            </a:r>
            <a:r>
              <a:rPr lang="en-IT" dirty="0"/>
              <a:t>ifferent data representations…</a:t>
            </a:r>
          </a:p>
        </p:txBody>
      </p:sp>
      <p:pic>
        <p:nvPicPr>
          <p:cNvPr id="6" name="Content Placeholder 5" descr="A person in a hat and black suit&#10;&#10;AI-generated content may be incorrect.">
            <a:extLst>
              <a:ext uri="{FF2B5EF4-FFF2-40B4-BE49-F238E27FC236}">
                <a16:creationId xmlns:a16="http://schemas.microsoft.com/office/drawing/2014/main" id="{6271795B-91BE-F6BE-C113-CB72C80132C7}"/>
              </a:ext>
            </a:extLst>
          </p:cNvPr>
          <p:cNvPicPr>
            <a:picLocks noGrp="1" noChangeAspect="1"/>
          </p:cNvPicPr>
          <p:nvPr>
            <p:ph idx="1"/>
          </p:nvPr>
        </p:nvPicPr>
        <p:blipFill>
          <a:blip r:embed="rId2"/>
          <a:srcRect b="20568"/>
          <a:stretch>
            <a:fillRect/>
          </a:stretch>
        </p:blipFill>
        <p:spPr>
          <a:xfrm>
            <a:off x="0" y="1610470"/>
            <a:ext cx="9144000" cy="5134239"/>
          </a:xfrm>
          <a:prstGeom prst="rect">
            <a:avLst/>
          </a:prstGeom>
        </p:spPr>
      </p:pic>
    </p:spTree>
    <p:extLst>
      <p:ext uri="{BB962C8B-B14F-4D97-AF65-F5344CB8AC3E}">
        <p14:creationId xmlns:p14="http://schemas.microsoft.com/office/powerpoint/2010/main" val="41651377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EE6B8B-5BB6-FDA2-3624-76D22617D256}"/>
              </a:ext>
            </a:extLst>
          </p:cNvPr>
          <p:cNvSpPr>
            <a:spLocks noGrp="1"/>
          </p:cNvSpPr>
          <p:nvPr>
            <p:ph type="title"/>
          </p:nvPr>
        </p:nvSpPr>
        <p:spPr>
          <a:xfrm>
            <a:off x="628650" y="136524"/>
            <a:ext cx="7886700" cy="763845"/>
          </a:xfrm>
        </p:spPr>
        <p:txBody>
          <a:bodyPr/>
          <a:lstStyle/>
          <a:p>
            <a:r>
              <a:rPr lang="en-IT" dirty="0"/>
              <a:t>Course Structure in Blocks</a:t>
            </a:r>
          </a:p>
        </p:txBody>
      </p:sp>
      <p:sp>
        <p:nvSpPr>
          <p:cNvPr id="4" name="Footer Placeholder 3">
            <a:extLst>
              <a:ext uri="{FF2B5EF4-FFF2-40B4-BE49-F238E27FC236}">
                <a16:creationId xmlns:a16="http://schemas.microsoft.com/office/drawing/2014/main" id="{3FB81E34-1D7D-D8F6-64CA-3A775DE7D899}"/>
              </a:ext>
            </a:extLst>
          </p:cNvPr>
          <p:cNvSpPr>
            <a:spLocks noGrp="1"/>
          </p:cNvSpPr>
          <p:nvPr>
            <p:ph type="ftr" sz="quarter" idx="11"/>
          </p:nvPr>
        </p:nvSpPr>
        <p:spPr/>
        <p:txBody>
          <a:bodyPr/>
          <a:lstStyle/>
          <a:p>
            <a:pPr>
              <a:defRPr/>
            </a:pPr>
            <a:r>
              <a:rPr lang="en-US"/>
              <a:t>Data Analytics</a:t>
            </a:r>
          </a:p>
        </p:txBody>
      </p:sp>
      <p:sp>
        <p:nvSpPr>
          <p:cNvPr id="5" name="Rectangle 4">
            <a:extLst>
              <a:ext uri="{FF2B5EF4-FFF2-40B4-BE49-F238E27FC236}">
                <a16:creationId xmlns:a16="http://schemas.microsoft.com/office/drawing/2014/main" id="{FACB5E59-F632-71BB-DA04-E627F7272D87}"/>
              </a:ext>
            </a:extLst>
          </p:cNvPr>
          <p:cNvSpPr/>
          <p:nvPr/>
        </p:nvSpPr>
        <p:spPr>
          <a:xfrm>
            <a:off x="1467556" y="2222205"/>
            <a:ext cx="2509020" cy="113587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T" dirty="0"/>
              <a:t>Data Engineering</a:t>
            </a:r>
          </a:p>
        </p:txBody>
      </p:sp>
      <p:sp>
        <p:nvSpPr>
          <p:cNvPr id="6" name="Rectangle 5">
            <a:extLst>
              <a:ext uri="{FF2B5EF4-FFF2-40B4-BE49-F238E27FC236}">
                <a16:creationId xmlns:a16="http://schemas.microsoft.com/office/drawing/2014/main" id="{ECC6ECDC-1819-EC37-54A5-65014B77701A}"/>
              </a:ext>
            </a:extLst>
          </p:cNvPr>
          <p:cNvSpPr/>
          <p:nvPr/>
        </p:nvSpPr>
        <p:spPr>
          <a:xfrm>
            <a:off x="1467556" y="3540642"/>
            <a:ext cx="2509020" cy="114831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T" dirty="0"/>
              <a:t>Data Operations</a:t>
            </a:r>
          </a:p>
        </p:txBody>
      </p:sp>
      <p:sp>
        <p:nvSpPr>
          <p:cNvPr id="7" name="Right Arrow 6">
            <a:extLst>
              <a:ext uri="{FF2B5EF4-FFF2-40B4-BE49-F238E27FC236}">
                <a16:creationId xmlns:a16="http://schemas.microsoft.com/office/drawing/2014/main" id="{EA10B3C6-80CD-0BBF-E340-983C90C0D1B2}"/>
              </a:ext>
            </a:extLst>
          </p:cNvPr>
          <p:cNvSpPr/>
          <p:nvPr/>
        </p:nvSpPr>
        <p:spPr>
          <a:xfrm>
            <a:off x="4093535" y="2636874"/>
            <a:ext cx="478465" cy="28707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T"/>
          </a:p>
        </p:txBody>
      </p:sp>
      <p:sp>
        <p:nvSpPr>
          <p:cNvPr id="8" name="Right Arrow 7">
            <a:extLst>
              <a:ext uri="{FF2B5EF4-FFF2-40B4-BE49-F238E27FC236}">
                <a16:creationId xmlns:a16="http://schemas.microsoft.com/office/drawing/2014/main" id="{F6CDD4F8-329A-B7FB-7ED1-68EA019C9D93}"/>
              </a:ext>
            </a:extLst>
          </p:cNvPr>
          <p:cNvSpPr/>
          <p:nvPr/>
        </p:nvSpPr>
        <p:spPr>
          <a:xfrm>
            <a:off x="4082902" y="3934046"/>
            <a:ext cx="478465" cy="28707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T"/>
          </a:p>
        </p:txBody>
      </p:sp>
      <p:sp>
        <p:nvSpPr>
          <p:cNvPr id="9" name="Rectangle 8">
            <a:extLst>
              <a:ext uri="{FF2B5EF4-FFF2-40B4-BE49-F238E27FC236}">
                <a16:creationId xmlns:a16="http://schemas.microsoft.com/office/drawing/2014/main" id="{EF1C0273-4F96-0BC3-7200-0BFFEE095FA3}"/>
              </a:ext>
            </a:extLst>
          </p:cNvPr>
          <p:cNvSpPr/>
          <p:nvPr/>
        </p:nvSpPr>
        <p:spPr>
          <a:xfrm>
            <a:off x="4625163" y="2445488"/>
            <a:ext cx="1828799" cy="196702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T" dirty="0"/>
              <a:t>Data Analytics / Learning Strategies</a:t>
            </a:r>
          </a:p>
        </p:txBody>
      </p:sp>
      <p:sp>
        <p:nvSpPr>
          <p:cNvPr id="10" name="Rectangle 9">
            <a:extLst>
              <a:ext uri="{FF2B5EF4-FFF2-40B4-BE49-F238E27FC236}">
                <a16:creationId xmlns:a16="http://schemas.microsoft.com/office/drawing/2014/main" id="{D45830DF-BABB-1ACA-BA1F-C12CD6424F15}"/>
              </a:ext>
            </a:extLst>
          </p:cNvPr>
          <p:cNvSpPr/>
          <p:nvPr/>
        </p:nvSpPr>
        <p:spPr>
          <a:xfrm rot="16200000">
            <a:off x="4298565" y="4506396"/>
            <a:ext cx="1148316" cy="365125"/>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T" dirty="0"/>
              <a:t>Instances</a:t>
            </a:r>
          </a:p>
        </p:txBody>
      </p:sp>
      <p:sp>
        <p:nvSpPr>
          <p:cNvPr id="11" name="Rectangle 10">
            <a:extLst>
              <a:ext uri="{FF2B5EF4-FFF2-40B4-BE49-F238E27FC236}">
                <a16:creationId xmlns:a16="http://schemas.microsoft.com/office/drawing/2014/main" id="{452AA443-D3AD-097B-43C7-6121562D7BB4}"/>
              </a:ext>
            </a:extLst>
          </p:cNvPr>
          <p:cNvSpPr/>
          <p:nvPr/>
        </p:nvSpPr>
        <p:spPr>
          <a:xfrm rot="16200000">
            <a:off x="4734611" y="4510752"/>
            <a:ext cx="1148316" cy="365125"/>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T" dirty="0"/>
              <a:t>Assoc.RM</a:t>
            </a:r>
          </a:p>
        </p:txBody>
      </p:sp>
      <p:sp>
        <p:nvSpPr>
          <p:cNvPr id="12" name="Rectangle 11">
            <a:extLst>
              <a:ext uri="{FF2B5EF4-FFF2-40B4-BE49-F238E27FC236}">
                <a16:creationId xmlns:a16="http://schemas.microsoft.com/office/drawing/2014/main" id="{C8DA949B-CDF8-7773-6A6D-8DF0476569F9}"/>
              </a:ext>
            </a:extLst>
          </p:cNvPr>
          <p:cNvSpPr/>
          <p:nvPr/>
        </p:nvSpPr>
        <p:spPr>
          <a:xfrm rot="16200000">
            <a:off x="5170546" y="4510752"/>
            <a:ext cx="1148316" cy="365125"/>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T" sz="2000" dirty="0"/>
              <a:t>Dec.Tree</a:t>
            </a:r>
          </a:p>
        </p:txBody>
      </p:sp>
      <p:sp>
        <p:nvSpPr>
          <p:cNvPr id="13" name="Rectangle 12">
            <a:extLst>
              <a:ext uri="{FF2B5EF4-FFF2-40B4-BE49-F238E27FC236}">
                <a16:creationId xmlns:a16="http://schemas.microsoft.com/office/drawing/2014/main" id="{4CE118EC-FC11-9A26-4AAE-3CACACEDFEBD}"/>
              </a:ext>
            </a:extLst>
          </p:cNvPr>
          <p:cNvSpPr/>
          <p:nvPr/>
        </p:nvSpPr>
        <p:spPr>
          <a:xfrm rot="16200000">
            <a:off x="5606481" y="4510752"/>
            <a:ext cx="1148316" cy="365125"/>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T" sz="2800" dirty="0"/>
              <a:t>SVMs</a:t>
            </a:r>
            <a:endParaRPr lang="en-IT" dirty="0"/>
          </a:p>
        </p:txBody>
      </p:sp>
      <p:sp>
        <p:nvSpPr>
          <p:cNvPr id="14" name="Right Arrow 13">
            <a:extLst>
              <a:ext uri="{FF2B5EF4-FFF2-40B4-BE49-F238E27FC236}">
                <a16:creationId xmlns:a16="http://schemas.microsoft.com/office/drawing/2014/main" id="{29904B2C-79E0-32A6-7717-7DE44AA3E53C}"/>
              </a:ext>
            </a:extLst>
          </p:cNvPr>
          <p:cNvSpPr/>
          <p:nvPr/>
        </p:nvSpPr>
        <p:spPr>
          <a:xfrm>
            <a:off x="6531935" y="3404519"/>
            <a:ext cx="478465" cy="28707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T"/>
          </a:p>
        </p:txBody>
      </p:sp>
      <p:sp>
        <p:nvSpPr>
          <p:cNvPr id="15" name="Rectangle 14">
            <a:extLst>
              <a:ext uri="{FF2B5EF4-FFF2-40B4-BE49-F238E27FC236}">
                <a16:creationId xmlns:a16="http://schemas.microsoft.com/office/drawing/2014/main" id="{400616C8-B12A-B826-20E3-9994AF29D48E}"/>
              </a:ext>
            </a:extLst>
          </p:cNvPr>
          <p:cNvSpPr/>
          <p:nvPr/>
        </p:nvSpPr>
        <p:spPr>
          <a:xfrm>
            <a:off x="204346" y="2222205"/>
            <a:ext cx="756355" cy="246675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T" dirty="0"/>
              <a:t>Basics</a:t>
            </a:r>
          </a:p>
          <a:p>
            <a:pPr algn="ctr"/>
            <a:r>
              <a:rPr lang="en-GB" dirty="0"/>
              <a:t>I</a:t>
            </a:r>
            <a:r>
              <a:rPr lang="en-IT" dirty="0"/>
              <a:t>ntro</a:t>
            </a:r>
          </a:p>
        </p:txBody>
      </p:sp>
      <p:sp>
        <p:nvSpPr>
          <p:cNvPr id="17" name="Right Arrow 16">
            <a:extLst>
              <a:ext uri="{FF2B5EF4-FFF2-40B4-BE49-F238E27FC236}">
                <a16:creationId xmlns:a16="http://schemas.microsoft.com/office/drawing/2014/main" id="{874D8B06-48AA-A3BC-73A6-6C3BD9EB39B0}"/>
              </a:ext>
            </a:extLst>
          </p:cNvPr>
          <p:cNvSpPr/>
          <p:nvPr/>
        </p:nvSpPr>
        <p:spPr>
          <a:xfrm>
            <a:off x="1011669" y="3312041"/>
            <a:ext cx="455887" cy="28707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T"/>
          </a:p>
        </p:txBody>
      </p:sp>
      <p:sp>
        <p:nvSpPr>
          <p:cNvPr id="18" name="Rectangle 17">
            <a:extLst>
              <a:ext uri="{FF2B5EF4-FFF2-40B4-BE49-F238E27FC236}">
                <a16:creationId xmlns:a16="http://schemas.microsoft.com/office/drawing/2014/main" id="{1DCD3D61-C341-F249-5015-B5A633AF957F}"/>
              </a:ext>
            </a:extLst>
          </p:cNvPr>
          <p:cNvSpPr/>
          <p:nvPr/>
        </p:nvSpPr>
        <p:spPr>
          <a:xfrm>
            <a:off x="7088373" y="2445488"/>
            <a:ext cx="1426977" cy="196702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T" dirty="0"/>
              <a:t>The Science of it All</a:t>
            </a:r>
          </a:p>
        </p:txBody>
      </p:sp>
      <p:sp>
        <p:nvSpPr>
          <p:cNvPr id="19" name="Rectangle 18">
            <a:extLst>
              <a:ext uri="{FF2B5EF4-FFF2-40B4-BE49-F238E27FC236}">
                <a16:creationId xmlns:a16="http://schemas.microsoft.com/office/drawing/2014/main" id="{93299DE7-5806-C903-88CD-35643DD6157A}"/>
              </a:ext>
            </a:extLst>
          </p:cNvPr>
          <p:cNvSpPr/>
          <p:nvPr/>
        </p:nvSpPr>
        <p:spPr>
          <a:xfrm rot="16200000">
            <a:off x="1649512" y="4800263"/>
            <a:ext cx="1148316" cy="365125"/>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T" dirty="0"/>
              <a:t>MLOps</a:t>
            </a:r>
          </a:p>
        </p:txBody>
      </p:sp>
      <p:sp>
        <p:nvSpPr>
          <p:cNvPr id="20" name="Rectangle 19">
            <a:extLst>
              <a:ext uri="{FF2B5EF4-FFF2-40B4-BE49-F238E27FC236}">
                <a16:creationId xmlns:a16="http://schemas.microsoft.com/office/drawing/2014/main" id="{8298E0F9-B56F-4D7A-B804-CC7224B64DB2}"/>
              </a:ext>
            </a:extLst>
          </p:cNvPr>
          <p:cNvSpPr/>
          <p:nvPr/>
        </p:nvSpPr>
        <p:spPr>
          <a:xfrm rot="16200000">
            <a:off x="2123647" y="4800263"/>
            <a:ext cx="1148316" cy="365125"/>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I</a:t>
            </a:r>
            <a:r>
              <a:rPr lang="en-IT" dirty="0"/>
              <a:t>n-Action!</a:t>
            </a:r>
          </a:p>
        </p:txBody>
      </p:sp>
      <p:sp>
        <p:nvSpPr>
          <p:cNvPr id="21" name="Rectangle 20">
            <a:extLst>
              <a:ext uri="{FF2B5EF4-FFF2-40B4-BE49-F238E27FC236}">
                <a16:creationId xmlns:a16="http://schemas.microsoft.com/office/drawing/2014/main" id="{74721797-1903-4E29-9C8C-6D4EE437A3C2}"/>
              </a:ext>
            </a:extLst>
          </p:cNvPr>
          <p:cNvSpPr/>
          <p:nvPr/>
        </p:nvSpPr>
        <p:spPr>
          <a:xfrm rot="16200000">
            <a:off x="2597781" y="4800263"/>
            <a:ext cx="1148316" cy="365125"/>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T" dirty="0"/>
              <a:t>Industry</a:t>
            </a:r>
          </a:p>
        </p:txBody>
      </p:sp>
      <p:sp>
        <p:nvSpPr>
          <p:cNvPr id="24" name="Rectangle 23">
            <a:extLst>
              <a:ext uri="{FF2B5EF4-FFF2-40B4-BE49-F238E27FC236}">
                <a16:creationId xmlns:a16="http://schemas.microsoft.com/office/drawing/2014/main" id="{FA8EE066-5914-A5F0-E7BC-719183CDAF12}"/>
              </a:ext>
            </a:extLst>
          </p:cNvPr>
          <p:cNvSpPr/>
          <p:nvPr/>
        </p:nvSpPr>
        <p:spPr>
          <a:xfrm rot="16200000">
            <a:off x="1653876" y="1764639"/>
            <a:ext cx="1148316" cy="365125"/>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T" dirty="0"/>
              <a:t>Strategies</a:t>
            </a:r>
          </a:p>
        </p:txBody>
      </p:sp>
      <p:sp>
        <p:nvSpPr>
          <p:cNvPr id="25" name="Rectangle 24">
            <a:extLst>
              <a:ext uri="{FF2B5EF4-FFF2-40B4-BE49-F238E27FC236}">
                <a16:creationId xmlns:a16="http://schemas.microsoft.com/office/drawing/2014/main" id="{23715AED-2D49-D65C-9D6C-35D2A9C1DD78}"/>
              </a:ext>
            </a:extLst>
          </p:cNvPr>
          <p:cNvSpPr/>
          <p:nvPr/>
        </p:nvSpPr>
        <p:spPr>
          <a:xfrm rot="16200000">
            <a:off x="2128011" y="1764639"/>
            <a:ext cx="1148316" cy="365125"/>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T" dirty="0"/>
              <a:t>BI</a:t>
            </a:r>
          </a:p>
        </p:txBody>
      </p:sp>
      <p:sp>
        <p:nvSpPr>
          <p:cNvPr id="26" name="Rectangle 25">
            <a:extLst>
              <a:ext uri="{FF2B5EF4-FFF2-40B4-BE49-F238E27FC236}">
                <a16:creationId xmlns:a16="http://schemas.microsoft.com/office/drawing/2014/main" id="{00648D42-086C-B74E-85AE-1026668CFD9F}"/>
              </a:ext>
            </a:extLst>
          </p:cNvPr>
          <p:cNvSpPr/>
          <p:nvPr/>
        </p:nvSpPr>
        <p:spPr>
          <a:xfrm rot="16200000">
            <a:off x="2602145" y="1764639"/>
            <a:ext cx="1148316" cy="365125"/>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T" dirty="0"/>
              <a:t>Reporting</a:t>
            </a:r>
          </a:p>
        </p:txBody>
      </p:sp>
      <p:sp>
        <p:nvSpPr>
          <p:cNvPr id="29" name="Rectangle 28">
            <a:extLst>
              <a:ext uri="{FF2B5EF4-FFF2-40B4-BE49-F238E27FC236}">
                <a16:creationId xmlns:a16="http://schemas.microsoft.com/office/drawing/2014/main" id="{6A513EA9-E88A-9029-96E4-719BC6A64592}"/>
              </a:ext>
            </a:extLst>
          </p:cNvPr>
          <p:cNvSpPr/>
          <p:nvPr/>
        </p:nvSpPr>
        <p:spPr>
          <a:xfrm rot="16200000">
            <a:off x="6798529" y="4467254"/>
            <a:ext cx="1148316" cy="365125"/>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T" dirty="0">
                <a:solidFill>
                  <a:schemeClr val="bg2">
                    <a:lumMod val="25000"/>
                  </a:schemeClr>
                </a:solidFill>
              </a:rPr>
              <a:t>EMSE</a:t>
            </a:r>
          </a:p>
        </p:txBody>
      </p:sp>
      <p:sp>
        <p:nvSpPr>
          <p:cNvPr id="30" name="Rectangle 29">
            <a:extLst>
              <a:ext uri="{FF2B5EF4-FFF2-40B4-BE49-F238E27FC236}">
                <a16:creationId xmlns:a16="http://schemas.microsoft.com/office/drawing/2014/main" id="{E71BBB04-1804-0E5A-AA7F-E12BCF651A2C}"/>
              </a:ext>
            </a:extLst>
          </p:cNvPr>
          <p:cNvSpPr/>
          <p:nvPr/>
        </p:nvSpPr>
        <p:spPr>
          <a:xfrm rot="16200000">
            <a:off x="7234575" y="4471610"/>
            <a:ext cx="1148316" cy="365125"/>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dirty="0">
                <a:solidFill>
                  <a:schemeClr val="bg2">
                    <a:lumMod val="25000"/>
                  </a:schemeClr>
                </a:solidFill>
              </a:rPr>
              <a:t>N</a:t>
            </a:r>
            <a:r>
              <a:rPr lang="en-IT" sz="1200" dirty="0">
                <a:solidFill>
                  <a:schemeClr val="bg2">
                    <a:lumMod val="25000"/>
                  </a:schemeClr>
                </a:solidFill>
              </a:rPr>
              <a:t>o-free-lunch</a:t>
            </a:r>
          </a:p>
        </p:txBody>
      </p:sp>
      <p:sp>
        <p:nvSpPr>
          <p:cNvPr id="31" name="Rectangle 30">
            <a:extLst>
              <a:ext uri="{FF2B5EF4-FFF2-40B4-BE49-F238E27FC236}">
                <a16:creationId xmlns:a16="http://schemas.microsoft.com/office/drawing/2014/main" id="{B7ACAEED-AAF3-E15D-1DB6-308FF4E09FE1}"/>
              </a:ext>
            </a:extLst>
          </p:cNvPr>
          <p:cNvSpPr/>
          <p:nvPr/>
        </p:nvSpPr>
        <p:spPr>
          <a:xfrm rot="16200000">
            <a:off x="7670510" y="4471610"/>
            <a:ext cx="1148316" cy="365125"/>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T" sz="1600" dirty="0">
                <a:solidFill>
                  <a:schemeClr val="bg2">
                    <a:lumMod val="25000"/>
                  </a:schemeClr>
                </a:solidFill>
              </a:rPr>
              <a:t>BV-tradeoff</a:t>
            </a:r>
          </a:p>
        </p:txBody>
      </p:sp>
    </p:spTree>
    <p:extLst>
      <p:ext uri="{BB962C8B-B14F-4D97-AF65-F5344CB8AC3E}">
        <p14:creationId xmlns:p14="http://schemas.microsoft.com/office/powerpoint/2010/main" val="24191545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EE6B8B-5BB6-FDA2-3624-76D22617D256}"/>
              </a:ext>
            </a:extLst>
          </p:cNvPr>
          <p:cNvSpPr>
            <a:spLocks noGrp="1"/>
          </p:cNvSpPr>
          <p:nvPr>
            <p:ph type="title"/>
          </p:nvPr>
        </p:nvSpPr>
        <p:spPr>
          <a:xfrm>
            <a:off x="628650" y="136524"/>
            <a:ext cx="7886700" cy="763845"/>
          </a:xfrm>
        </p:spPr>
        <p:txBody>
          <a:bodyPr/>
          <a:lstStyle/>
          <a:p>
            <a:r>
              <a:rPr lang="en-IT" dirty="0"/>
              <a:t>Delivery Structure</a:t>
            </a:r>
          </a:p>
        </p:txBody>
      </p:sp>
      <p:sp>
        <p:nvSpPr>
          <p:cNvPr id="4" name="Footer Placeholder 3">
            <a:extLst>
              <a:ext uri="{FF2B5EF4-FFF2-40B4-BE49-F238E27FC236}">
                <a16:creationId xmlns:a16="http://schemas.microsoft.com/office/drawing/2014/main" id="{3FB81E34-1D7D-D8F6-64CA-3A775DE7D899}"/>
              </a:ext>
            </a:extLst>
          </p:cNvPr>
          <p:cNvSpPr>
            <a:spLocks noGrp="1"/>
          </p:cNvSpPr>
          <p:nvPr>
            <p:ph type="ftr" sz="quarter" idx="11"/>
          </p:nvPr>
        </p:nvSpPr>
        <p:spPr/>
        <p:txBody>
          <a:bodyPr/>
          <a:lstStyle/>
          <a:p>
            <a:pPr>
              <a:defRPr/>
            </a:pPr>
            <a:r>
              <a:rPr lang="en-US"/>
              <a:t>Data Analytics</a:t>
            </a:r>
          </a:p>
        </p:txBody>
      </p:sp>
      <p:sp>
        <p:nvSpPr>
          <p:cNvPr id="3" name="Rectangle 3">
            <a:extLst>
              <a:ext uri="{FF2B5EF4-FFF2-40B4-BE49-F238E27FC236}">
                <a16:creationId xmlns:a16="http://schemas.microsoft.com/office/drawing/2014/main" id="{FD47998B-0A9B-306B-8063-8D08FD74B986}"/>
              </a:ext>
            </a:extLst>
          </p:cNvPr>
          <p:cNvSpPr txBox="1">
            <a:spLocks noChangeArrowheads="1"/>
          </p:cNvSpPr>
          <p:nvPr/>
        </p:nvSpPr>
        <p:spPr>
          <a:xfrm>
            <a:off x="66675" y="1295103"/>
            <a:ext cx="8948233" cy="576262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en-IT" sz="2400" dirty="0"/>
              <a:t>Full-frontal Lecture (like today </a:t>
            </a:r>
            <a:r>
              <a:rPr lang="en-US" altLang="en-IT" sz="2400" dirty="0">
                <a:sym typeface="Wingdings" pitchFamily="2" charset="2"/>
              </a:rPr>
              <a:t>)</a:t>
            </a:r>
          </a:p>
          <a:p>
            <a:endParaRPr lang="en-US" altLang="en-IT" sz="2400" dirty="0">
              <a:sym typeface="Wingdings" pitchFamily="2" charset="2"/>
            </a:endParaRPr>
          </a:p>
          <a:p>
            <a:r>
              <a:rPr lang="en-US" altLang="en-IT" sz="2400" dirty="0">
                <a:sym typeface="Wingdings" pitchFamily="2" charset="2"/>
              </a:rPr>
              <a:t>Team-based project work</a:t>
            </a:r>
          </a:p>
          <a:p>
            <a:endParaRPr lang="en-US" altLang="en-IT" sz="2400" i="1" dirty="0">
              <a:sym typeface="Wingdings" pitchFamily="2" charset="2"/>
            </a:endParaRPr>
          </a:p>
          <a:p>
            <a:r>
              <a:rPr lang="en-US" altLang="en-IT" sz="2400" i="1" dirty="0">
                <a:sym typeface="Wingdings" pitchFamily="2" charset="2"/>
              </a:rPr>
              <a:t>Flipped Classrooms &amp; </a:t>
            </a:r>
            <a:r>
              <a:rPr lang="en-US" altLang="en-IT" sz="2400" i="1" dirty="0" err="1">
                <a:sym typeface="Wingdings" pitchFamily="2" charset="2"/>
              </a:rPr>
              <a:t>Esercitazione</a:t>
            </a:r>
            <a:r>
              <a:rPr lang="en-US" altLang="en-IT" sz="2400" i="1" dirty="0">
                <a:sym typeface="Wingdings" pitchFamily="2" charset="2"/>
              </a:rPr>
              <a:t>:</a:t>
            </a:r>
            <a:endParaRPr lang="en-US" altLang="en-IT" sz="3200" i="1" dirty="0">
              <a:sym typeface="Wingdings" pitchFamily="2" charset="2"/>
            </a:endParaRPr>
          </a:p>
          <a:p>
            <a:pPr lvl="1"/>
            <a:r>
              <a:rPr lang="en-US" altLang="en-IT" sz="2000" i="1" dirty="0">
                <a:sym typeface="Wingdings" pitchFamily="2" charset="2"/>
              </a:rPr>
              <a:t>You will do the work live, but we’ll discuss it together!</a:t>
            </a:r>
          </a:p>
          <a:p>
            <a:pPr lvl="1"/>
            <a:r>
              <a:rPr lang="en-US" altLang="en-IT" sz="2000" i="1" dirty="0">
                <a:sym typeface="Wingdings" pitchFamily="2" charset="2"/>
              </a:rPr>
              <a:t>Your Presentation (one group/example), our Q&amp;A Afterwards</a:t>
            </a:r>
          </a:p>
        </p:txBody>
      </p:sp>
    </p:spTree>
    <p:extLst>
      <p:ext uri="{BB962C8B-B14F-4D97-AF65-F5344CB8AC3E}">
        <p14:creationId xmlns:p14="http://schemas.microsoft.com/office/powerpoint/2010/main" val="33904740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E35B4F-C94D-2AD7-13E0-5787986209B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D7F64FA-2539-5C2D-59A3-F81AA0FF1E95}"/>
              </a:ext>
            </a:extLst>
          </p:cNvPr>
          <p:cNvSpPr>
            <a:spLocks noGrp="1"/>
          </p:cNvSpPr>
          <p:nvPr>
            <p:ph type="title"/>
          </p:nvPr>
        </p:nvSpPr>
        <p:spPr>
          <a:xfrm>
            <a:off x="628650" y="136524"/>
            <a:ext cx="7886700" cy="763845"/>
          </a:xfrm>
        </p:spPr>
        <p:txBody>
          <a:bodyPr/>
          <a:lstStyle/>
          <a:p>
            <a:r>
              <a:rPr lang="en-IT" dirty="0"/>
              <a:t>Delivery Structure</a:t>
            </a:r>
          </a:p>
        </p:txBody>
      </p:sp>
      <p:sp>
        <p:nvSpPr>
          <p:cNvPr id="4" name="Footer Placeholder 3">
            <a:extLst>
              <a:ext uri="{FF2B5EF4-FFF2-40B4-BE49-F238E27FC236}">
                <a16:creationId xmlns:a16="http://schemas.microsoft.com/office/drawing/2014/main" id="{5B61B4AD-5342-AB78-8560-25F87EC1952A}"/>
              </a:ext>
            </a:extLst>
          </p:cNvPr>
          <p:cNvSpPr>
            <a:spLocks noGrp="1"/>
          </p:cNvSpPr>
          <p:nvPr>
            <p:ph type="ftr" sz="quarter" idx="11"/>
          </p:nvPr>
        </p:nvSpPr>
        <p:spPr/>
        <p:txBody>
          <a:bodyPr/>
          <a:lstStyle/>
          <a:p>
            <a:pPr>
              <a:defRPr/>
            </a:pPr>
            <a:r>
              <a:rPr lang="en-US"/>
              <a:t>Data Analytics</a:t>
            </a:r>
          </a:p>
        </p:txBody>
      </p:sp>
      <p:sp>
        <p:nvSpPr>
          <p:cNvPr id="3" name="Rectangle 3">
            <a:extLst>
              <a:ext uri="{FF2B5EF4-FFF2-40B4-BE49-F238E27FC236}">
                <a16:creationId xmlns:a16="http://schemas.microsoft.com/office/drawing/2014/main" id="{E4208C51-8561-6694-7841-312D9C2DBF84}"/>
              </a:ext>
            </a:extLst>
          </p:cNvPr>
          <p:cNvSpPr txBox="1">
            <a:spLocks noChangeArrowheads="1"/>
          </p:cNvSpPr>
          <p:nvPr/>
        </p:nvSpPr>
        <p:spPr>
          <a:xfrm>
            <a:off x="66675" y="1295103"/>
            <a:ext cx="8948233" cy="576262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en-IT" sz="2400" dirty="0"/>
              <a:t>Full-frontal Lecture (like today </a:t>
            </a:r>
            <a:r>
              <a:rPr lang="en-US" altLang="en-IT" sz="2400" dirty="0">
                <a:sym typeface="Wingdings" pitchFamily="2" charset="2"/>
              </a:rPr>
              <a:t>)</a:t>
            </a:r>
          </a:p>
          <a:p>
            <a:endParaRPr lang="en-US" altLang="en-IT" sz="2400" dirty="0">
              <a:sym typeface="Wingdings" pitchFamily="2" charset="2"/>
            </a:endParaRPr>
          </a:p>
          <a:p>
            <a:r>
              <a:rPr lang="en-US" altLang="en-IT" sz="2400" dirty="0">
                <a:sym typeface="Wingdings" pitchFamily="2" charset="2"/>
              </a:rPr>
              <a:t>Team-based project work</a:t>
            </a:r>
          </a:p>
          <a:p>
            <a:endParaRPr lang="en-US" altLang="en-IT" sz="2400" i="1" dirty="0">
              <a:sym typeface="Wingdings" pitchFamily="2" charset="2"/>
            </a:endParaRPr>
          </a:p>
          <a:p>
            <a:r>
              <a:rPr lang="en-US" altLang="en-IT" sz="2400" i="1" dirty="0">
                <a:sym typeface="Wingdings" pitchFamily="2" charset="2"/>
              </a:rPr>
              <a:t>Flipped Classrooms &amp; </a:t>
            </a:r>
            <a:r>
              <a:rPr lang="en-US" altLang="en-IT" sz="2400" i="1" dirty="0" err="1">
                <a:sym typeface="Wingdings" pitchFamily="2" charset="2"/>
              </a:rPr>
              <a:t>Esercitazione</a:t>
            </a:r>
            <a:r>
              <a:rPr lang="en-US" altLang="en-IT" sz="2400" i="1" dirty="0">
                <a:sym typeface="Wingdings" pitchFamily="2" charset="2"/>
              </a:rPr>
              <a:t>:</a:t>
            </a:r>
            <a:endParaRPr lang="en-US" altLang="en-IT" sz="3200" i="1" dirty="0">
              <a:sym typeface="Wingdings" pitchFamily="2" charset="2"/>
            </a:endParaRPr>
          </a:p>
          <a:p>
            <a:pPr lvl="1"/>
            <a:r>
              <a:rPr lang="en-US" altLang="en-IT" sz="2000" i="1" dirty="0">
                <a:sym typeface="Wingdings" pitchFamily="2" charset="2"/>
              </a:rPr>
              <a:t>You will do the work live, but we’ll discuss it together!</a:t>
            </a:r>
          </a:p>
          <a:p>
            <a:pPr lvl="1"/>
            <a:r>
              <a:rPr lang="en-US" altLang="en-IT" sz="2000" i="1" dirty="0">
                <a:sym typeface="Wingdings" pitchFamily="2" charset="2"/>
              </a:rPr>
              <a:t>Your Presentation (one group/example), our Q&amp;A Afterwards</a:t>
            </a:r>
          </a:p>
        </p:txBody>
      </p:sp>
      <p:sp>
        <p:nvSpPr>
          <p:cNvPr id="5" name="Rectangle 4">
            <a:extLst>
              <a:ext uri="{FF2B5EF4-FFF2-40B4-BE49-F238E27FC236}">
                <a16:creationId xmlns:a16="http://schemas.microsoft.com/office/drawing/2014/main" id="{4D0F41B6-E510-89D6-FBC3-C5CE21C8EE5F}"/>
              </a:ext>
            </a:extLst>
          </p:cNvPr>
          <p:cNvSpPr/>
          <p:nvPr/>
        </p:nvSpPr>
        <p:spPr>
          <a:xfrm>
            <a:off x="66675" y="2077156"/>
            <a:ext cx="3703814" cy="575733"/>
          </a:xfrm>
          <a:prstGeom prst="rect">
            <a:avLst/>
          </a:prstGeom>
          <a:solidFill>
            <a:srgbClr val="FF0000">
              <a:alpha val="17981"/>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T"/>
          </a:p>
        </p:txBody>
      </p:sp>
    </p:spTree>
    <p:extLst>
      <p:ext uri="{BB962C8B-B14F-4D97-AF65-F5344CB8AC3E}">
        <p14:creationId xmlns:p14="http://schemas.microsoft.com/office/powerpoint/2010/main" val="42374542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EE6B8B-5BB6-FDA2-3624-76D22617D256}"/>
              </a:ext>
            </a:extLst>
          </p:cNvPr>
          <p:cNvSpPr>
            <a:spLocks noGrp="1"/>
          </p:cNvSpPr>
          <p:nvPr>
            <p:ph type="title"/>
          </p:nvPr>
        </p:nvSpPr>
        <p:spPr>
          <a:xfrm>
            <a:off x="628650" y="136524"/>
            <a:ext cx="7886700" cy="763845"/>
          </a:xfrm>
        </p:spPr>
        <p:txBody>
          <a:bodyPr/>
          <a:lstStyle/>
          <a:p>
            <a:r>
              <a:rPr lang="en-IT" dirty="0"/>
              <a:t>Teams’ Structure &amp; Details</a:t>
            </a:r>
          </a:p>
        </p:txBody>
      </p:sp>
      <p:sp>
        <p:nvSpPr>
          <p:cNvPr id="4" name="Footer Placeholder 3">
            <a:extLst>
              <a:ext uri="{FF2B5EF4-FFF2-40B4-BE49-F238E27FC236}">
                <a16:creationId xmlns:a16="http://schemas.microsoft.com/office/drawing/2014/main" id="{3FB81E34-1D7D-D8F6-64CA-3A775DE7D899}"/>
              </a:ext>
            </a:extLst>
          </p:cNvPr>
          <p:cNvSpPr>
            <a:spLocks noGrp="1"/>
          </p:cNvSpPr>
          <p:nvPr>
            <p:ph type="ftr" sz="quarter" idx="11"/>
          </p:nvPr>
        </p:nvSpPr>
        <p:spPr/>
        <p:txBody>
          <a:bodyPr/>
          <a:lstStyle/>
          <a:p>
            <a:pPr>
              <a:defRPr/>
            </a:pPr>
            <a:r>
              <a:rPr lang="en-US"/>
              <a:t>Data Analytics</a:t>
            </a:r>
          </a:p>
        </p:txBody>
      </p:sp>
      <p:sp>
        <p:nvSpPr>
          <p:cNvPr id="3" name="Rectangle 3">
            <a:extLst>
              <a:ext uri="{FF2B5EF4-FFF2-40B4-BE49-F238E27FC236}">
                <a16:creationId xmlns:a16="http://schemas.microsoft.com/office/drawing/2014/main" id="{FD47998B-0A9B-306B-8063-8D08FD74B986}"/>
              </a:ext>
            </a:extLst>
          </p:cNvPr>
          <p:cNvSpPr txBox="1">
            <a:spLocks noChangeArrowheads="1"/>
          </p:cNvSpPr>
          <p:nvPr/>
        </p:nvSpPr>
        <p:spPr>
          <a:xfrm>
            <a:off x="66675" y="1295103"/>
            <a:ext cx="8948233" cy="576262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en-IT" sz="2400" dirty="0"/>
              <a:t>Working in teams is an essential characteristic of any Data analytics Effort, we’ll test it together as well!</a:t>
            </a:r>
          </a:p>
          <a:p>
            <a:endParaRPr lang="en-US" altLang="en-IT" sz="2400" dirty="0"/>
          </a:p>
          <a:p>
            <a:r>
              <a:rPr lang="en-US" altLang="en-IT" sz="2400" dirty="0"/>
              <a:t>Project work is essential part of course evaluation!</a:t>
            </a:r>
          </a:p>
          <a:p>
            <a:endParaRPr lang="en-US" altLang="en-IT" sz="2400" dirty="0"/>
          </a:p>
          <a:p>
            <a:r>
              <a:rPr lang="en-US" altLang="en-IT" sz="2400" dirty="0"/>
              <a:t>Teams of 4 people max., enroll here:</a:t>
            </a:r>
            <a:endParaRPr lang="en-US" altLang="en-IT" sz="2000" dirty="0"/>
          </a:p>
        </p:txBody>
      </p:sp>
      <p:pic>
        <p:nvPicPr>
          <p:cNvPr id="6" name="Picture 5" descr="A qr code on a white background&#10;&#10;AI-generated content may be incorrect.">
            <a:extLst>
              <a:ext uri="{FF2B5EF4-FFF2-40B4-BE49-F238E27FC236}">
                <a16:creationId xmlns:a16="http://schemas.microsoft.com/office/drawing/2014/main" id="{A259307A-6979-4068-162A-758CCF02A4B4}"/>
              </a:ext>
            </a:extLst>
          </p:cNvPr>
          <p:cNvPicPr>
            <a:picLocks noChangeAspect="1"/>
          </p:cNvPicPr>
          <p:nvPr/>
        </p:nvPicPr>
        <p:blipFill>
          <a:blip r:embed="rId2"/>
          <a:stretch>
            <a:fillRect/>
          </a:stretch>
        </p:blipFill>
        <p:spPr>
          <a:xfrm>
            <a:off x="5215890" y="3043556"/>
            <a:ext cx="3619500" cy="3632200"/>
          </a:xfrm>
          <a:prstGeom prst="rect">
            <a:avLst/>
          </a:prstGeom>
        </p:spPr>
      </p:pic>
    </p:spTree>
    <p:extLst>
      <p:ext uri="{BB962C8B-B14F-4D97-AF65-F5344CB8AC3E}">
        <p14:creationId xmlns:p14="http://schemas.microsoft.com/office/powerpoint/2010/main" val="17333439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D06B67-9CC8-C0CB-A185-33CDB6D2BCF0}"/>
              </a:ext>
            </a:extLst>
          </p:cNvPr>
          <p:cNvSpPr>
            <a:spLocks noGrp="1"/>
          </p:cNvSpPr>
          <p:nvPr>
            <p:ph type="ctrTitle"/>
          </p:nvPr>
        </p:nvSpPr>
        <p:spPr/>
        <p:txBody>
          <a:bodyPr/>
          <a:lstStyle/>
          <a:p>
            <a:r>
              <a:rPr lang="en-GB" b="1" dirty="0"/>
              <a:t>Data Analytics: Intro &amp; Basic Notions</a:t>
            </a:r>
            <a:endParaRPr lang="en-IT" b="1" dirty="0"/>
          </a:p>
        </p:txBody>
      </p:sp>
      <p:sp>
        <p:nvSpPr>
          <p:cNvPr id="3" name="Subtitle 2">
            <a:extLst>
              <a:ext uri="{FF2B5EF4-FFF2-40B4-BE49-F238E27FC236}">
                <a16:creationId xmlns:a16="http://schemas.microsoft.com/office/drawing/2014/main" id="{6A93F0A2-089C-42DD-CE6C-6F7963761B6F}"/>
              </a:ext>
            </a:extLst>
          </p:cNvPr>
          <p:cNvSpPr>
            <a:spLocks noGrp="1"/>
          </p:cNvSpPr>
          <p:nvPr>
            <p:ph type="subTitle" idx="1"/>
          </p:nvPr>
        </p:nvSpPr>
        <p:spPr/>
        <p:txBody>
          <a:bodyPr>
            <a:normAutofit/>
          </a:bodyPr>
          <a:lstStyle/>
          <a:p>
            <a:r>
              <a:rPr lang="en-IT" sz="3600" b="1" dirty="0"/>
              <a:t>D. A. Tamburri, Ph.D.</a:t>
            </a:r>
          </a:p>
        </p:txBody>
      </p:sp>
      <p:sp>
        <p:nvSpPr>
          <p:cNvPr id="4" name="Footer Placeholder 3">
            <a:extLst>
              <a:ext uri="{FF2B5EF4-FFF2-40B4-BE49-F238E27FC236}">
                <a16:creationId xmlns:a16="http://schemas.microsoft.com/office/drawing/2014/main" id="{1B664616-5807-138C-4613-13F0A4A0B5E1}"/>
              </a:ext>
            </a:extLst>
          </p:cNvPr>
          <p:cNvSpPr>
            <a:spLocks noGrp="1"/>
          </p:cNvSpPr>
          <p:nvPr>
            <p:ph type="ftr" sz="quarter" idx="11"/>
          </p:nvPr>
        </p:nvSpPr>
        <p:spPr/>
        <p:txBody>
          <a:bodyPr/>
          <a:lstStyle/>
          <a:p>
            <a:pPr>
              <a:defRPr/>
            </a:pPr>
            <a:r>
              <a:rPr lang="en-US"/>
              <a:t>Data Analytics</a:t>
            </a:r>
          </a:p>
        </p:txBody>
      </p:sp>
      <p:sp>
        <p:nvSpPr>
          <p:cNvPr id="5" name="Rectangle 4">
            <a:extLst>
              <a:ext uri="{FF2B5EF4-FFF2-40B4-BE49-F238E27FC236}">
                <a16:creationId xmlns:a16="http://schemas.microsoft.com/office/drawing/2014/main" id="{FD777FDE-B4BF-0943-BF1E-4E5861836854}"/>
              </a:ext>
            </a:extLst>
          </p:cNvPr>
          <p:cNvSpPr/>
          <p:nvPr/>
        </p:nvSpPr>
        <p:spPr>
          <a:xfrm>
            <a:off x="2540000" y="3429000"/>
            <a:ext cx="4165600" cy="860778"/>
          </a:xfrm>
          <a:prstGeom prst="rect">
            <a:avLst/>
          </a:prstGeom>
          <a:solidFill>
            <a:schemeClr val="accent6">
              <a:alpha val="19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T" dirty="0"/>
          </a:p>
        </p:txBody>
      </p:sp>
    </p:spTree>
    <p:extLst>
      <p:ext uri="{BB962C8B-B14F-4D97-AF65-F5344CB8AC3E}">
        <p14:creationId xmlns:p14="http://schemas.microsoft.com/office/powerpoint/2010/main" val="32353174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B6A7DE-8F81-4A50-6E96-EF1B39798062}"/>
              </a:ext>
            </a:extLst>
          </p:cNvPr>
          <p:cNvSpPr>
            <a:spLocks noGrp="1"/>
          </p:cNvSpPr>
          <p:nvPr>
            <p:ph type="title"/>
          </p:nvPr>
        </p:nvSpPr>
        <p:spPr/>
        <p:txBody>
          <a:bodyPr/>
          <a:lstStyle/>
          <a:p>
            <a:endParaRPr lang="en-IT"/>
          </a:p>
        </p:txBody>
      </p:sp>
      <p:sp>
        <p:nvSpPr>
          <p:cNvPr id="4" name="Footer Placeholder 3">
            <a:extLst>
              <a:ext uri="{FF2B5EF4-FFF2-40B4-BE49-F238E27FC236}">
                <a16:creationId xmlns:a16="http://schemas.microsoft.com/office/drawing/2014/main" id="{0B6BD60F-F686-96E4-2BE6-A19BC02E96DA}"/>
              </a:ext>
            </a:extLst>
          </p:cNvPr>
          <p:cNvSpPr>
            <a:spLocks noGrp="1"/>
          </p:cNvSpPr>
          <p:nvPr>
            <p:ph type="ftr" sz="quarter" idx="11"/>
          </p:nvPr>
        </p:nvSpPr>
        <p:spPr/>
        <p:txBody>
          <a:bodyPr/>
          <a:lstStyle/>
          <a:p>
            <a:pPr>
              <a:defRPr/>
            </a:pPr>
            <a:r>
              <a:rPr lang="en-US"/>
              <a:t>Data Analytics</a:t>
            </a:r>
          </a:p>
        </p:txBody>
      </p:sp>
      <p:pic>
        <p:nvPicPr>
          <p:cNvPr id="8" name="Content Placeholder 7" descr="A screenshot of a computer&#10;&#10;AI-generated content may be incorrect.">
            <a:extLst>
              <a:ext uri="{FF2B5EF4-FFF2-40B4-BE49-F238E27FC236}">
                <a16:creationId xmlns:a16="http://schemas.microsoft.com/office/drawing/2014/main" id="{27734990-E997-602B-2C1D-5BC59CBDF72C}"/>
              </a:ext>
            </a:extLst>
          </p:cNvPr>
          <p:cNvPicPr>
            <a:picLocks noGrp="1" noChangeAspect="1"/>
          </p:cNvPicPr>
          <p:nvPr>
            <p:ph idx="1"/>
          </p:nvPr>
        </p:nvPicPr>
        <p:blipFill>
          <a:blip r:embed="rId2"/>
          <a:stretch>
            <a:fillRect/>
          </a:stretch>
        </p:blipFill>
        <p:spPr>
          <a:xfrm>
            <a:off x="-34291" y="-84614"/>
            <a:ext cx="13461441" cy="7110253"/>
          </a:xfrm>
        </p:spPr>
      </p:pic>
    </p:spTree>
    <p:extLst>
      <p:ext uri="{BB962C8B-B14F-4D97-AF65-F5344CB8AC3E}">
        <p14:creationId xmlns:p14="http://schemas.microsoft.com/office/powerpoint/2010/main" val="1917826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48529F-A5C4-C284-2632-E5E650456350}"/>
              </a:ext>
            </a:extLst>
          </p:cNvPr>
          <p:cNvSpPr>
            <a:spLocks noGrp="1"/>
          </p:cNvSpPr>
          <p:nvPr>
            <p:ph type="title"/>
          </p:nvPr>
        </p:nvSpPr>
        <p:spPr>
          <a:xfrm>
            <a:off x="628650" y="0"/>
            <a:ext cx="7886700" cy="1325563"/>
          </a:xfrm>
        </p:spPr>
        <p:txBody>
          <a:bodyPr/>
          <a:lstStyle/>
          <a:p>
            <a:r>
              <a:rPr lang="en-IT" dirty="0"/>
              <a:t>Project Work Specifications</a:t>
            </a:r>
          </a:p>
        </p:txBody>
      </p:sp>
      <p:sp>
        <p:nvSpPr>
          <p:cNvPr id="3" name="Content Placeholder 2">
            <a:extLst>
              <a:ext uri="{FF2B5EF4-FFF2-40B4-BE49-F238E27FC236}">
                <a16:creationId xmlns:a16="http://schemas.microsoft.com/office/drawing/2014/main" id="{3D84F1CC-0CDC-237C-2749-DD3921474983}"/>
              </a:ext>
            </a:extLst>
          </p:cNvPr>
          <p:cNvSpPr>
            <a:spLocks noGrp="1"/>
          </p:cNvSpPr>
          <p:nvPr>
            <p:ph idx="1"/>
          </p:nvPr>
        </p:nvSpPr>
        <p:spPr>
          <a:xfrm>
            <a:off x="628650" y="1216024"/>
            <a:ext cx="8149590" cy="5032375"/>
          </a:xfrm>
        </p:spPr>
        <p:txBody>
          <a:bodyPr>
            <a:normAutofit lnSpcReduction="10000"/>
          </a:bodyPr>
          <a:lstStyle/>
          <a:p>
            <a:r>
              <a:rPr lang="en-GB" dirty="0"/>
              <a:t>H</a:t>
            </a:r>
            <a:r>
              <a:rPr lang="en-IT" dirty="0"/>
              <a:t>ere’s what to do:</a:t>
            </a:r>
          </a:p>
          <a:p>
            <a:pPr marL="914400" lvl="1" indent="-457200">
              <a:buAutoNum type="arabicPeriod"/>
            </a:pPr>
            <a:r>
              <a:rPr lang="en-GB" dirty="0"/>
              <a:t>F</a:t>
            </a:r>
            <a:r>
              <a:rPr lang="en-IT" dirty="0"/>
              <a:t>orm a team and enroll as above;</a:t>
            </a:r>
          </a:p>
          <a:p>
            <a:pPr marL="914400" lvl="1" indent="-457200">
              <a:buAutoNum type="arabicPeriod"/>
            </a:pPr>
            <a:endParaRPr lang="en-IT" dirty="0"/>
          </a:p>
          <a:p>
            <a:pPr marL="914400" lvl="1" indent="-457200">
              <a:buAutoNum type="arabicPeriod"/>
            </a:pPr>
            <a:r>
              <a:rPr lang="en-IT" dirty="0"/>
              <a:t>Find a dataset, find one which appeals to you, formulate a research plan! </a:t>
            </a:r>
            <a:r>
              <a:rPr lang="en-GB" dirty="0"/>
              <a:t>M</a:t>
            </a:r>
            <a:r>
              <a:rPr lang="en-IT" dirty="0"/>
              <a:t>ore on this later </a:t>
            </a:r>
            <a:r>
              <a:rPr lang="en-IT" dirty="0">
                <a:sym typeface="Wingdings" pitchFamily="2" charset="2"/>
              </a:rPr>
              <a:t></a:t>
            </a:r>
            <a:endParaRPr lang="en-IT" dirty="0"/>
          </a:p>
          <a:p>
            <a:pPr marL="914400" lvl="1" indent="-457200">
              <a:buAutoNum type="arabicPeriod"/>
            </a:pPr>
            <a:endParaRPr lang="en-GB" dirty="0"/>
          </a:p>
          <a:p>
            <a:pPr marL="914400" lvl="1" indent="-457200">
              <a:buAutoNum type="arabicPeriod"/>
            </a:pPr>
            <a:r>
              <a:rPr lang="en-GB" dirty="0"/>
              <a:t>I</a:t>
            </a:r>
            <a:r>
              <a:rPr lang="en-IT" dirty="0"/>
              <a:t>nvestigate through it, study contents;</a:t>
            </a:r>
          </a:p>
          <a:p>
            <a:pPr marL="1371600" lvl="2" indent="-457200">
              <a:buAutoNum type="arabicPeriod"/>
            </a:pPr>
            <a:r>
              <a:rPr lang="en-GB" dirty="0"/>
              <a:t>D</a:t>
            </a:r>
            <a:r>
              <a:rPr lang="en-IT" dirty="0"/>
              <a:t>escriptive statistics + feature engineering;</a:t>
            </a:r>
          </a:p>
          <a:p>
            <a:pPr marL="1371600" lvl="2" indent="-457200">
              <a:buAutoNum type="arabicPeriod"/>
            </a:pPr>
            <a:r>
              <a:rPr lang="en-IT" dirty="0"/>
              <a:t>Research Design Motivation + Dataflow model / workflow;</a:t>
            </a:r>
          </a:p>
          <a:p>
            <a:pPr marL="1371600" lvl="2" indent="-457200">
              <a:buAutoNum type="arabicPeriod"/>
            </a:pPr>
            <a:r>
              <a:rPr lang="en-IT" dirty="0"/>
              <a:t>Evaluate results + Discussion;</a:t>
            </a:r>
          </a:p>
          <a:p>
            <a:pPr marL="914400" lvl="1" indent="-457200">
              <a:buAutoNum type="arabicPeriod"/>
            </a:pPr>
            <a:endParaRPr lang="en-GB" dirty="0"/>
          </a:p>
          <a:p>
            <a:pPr marL="914400" lvl="1" indent="-457200">
              <a:buAutoNum type="arabicPeriod"/>
            </a:pPr>
            <a:r>
              <a:rPr lang="en-GB" dirty="0"/>
              <a:t>A</a:t>
            </a:r>
            <a:r>
              <a:rPr lang="en-IT" dirty="0"/>
              <a:t>sk me questions if needed…</a:t>
            </a:r>
          </a:p>
          <a:p>
            <a:pPr marL="914400" lvl="1" indent="-457200">
              <a:buAutoNum type="arabicPeriod"/>
            </a:pPr>
            <a:endParaRPr lang="en-GB" b="1" u="sng" dirty="0"/>
          </a:p>
          <a:p>
            <a:pPr marL="914400" lvl="1" indent="-457200">
              <a:buAutoNum type="arabicPeriod"/>
            </a:pPr>
            <a:r>
              <a:rPr lang="en-GB" b="1" u="sng" dirty="0"/>
              <a:t>G</a:t>
            </a:r>
            <a:r>
              <a:rPr lang="en-IT" b="1" u="sng" dirty="0"/>
              <a:t>et started ASAP!</a:t>
            </a:r>
          </a:p>
        </p:txBody>
      </p:sp>
      <p:sp>
        <p:nvSpPr>
          <p:cNvPr id="4" name="Footer Placeholder 3">
            <a:extLst>
              <a:ext uri="{FF2B5EF4-FFF2-40B4-BE49-F238E27FC236}">
                <a16:creationId xmlns:a16="http://schemas.microsoft.com/office/drawing/2014/main" id="{DD205016-F275-5B0B-8AE5-1B4098B6B3AC}"/>
              </a:ext>
            </a:extLst>
          </p:cNvPr>
          <p:cNvSpPr>
            <a:spLocks noGrp="1"/>
          </p:cNvSpPr>
          <p:nvPr>
            <p:ph type="ftr" sz="quarter" idx="11"/>
          </p:nvPr>
        </p:nvSpPr>
        <p:spPr/>
        <p:txBody>
          <a:bodyPr/>
          <a:lstStyle/>
          <a:p>
            <a:pPr>
              <a:defRPr/>
            </a:pPr>
            <a:r>
              <a:rPr lang="en-US"/>
              <a:t>Data Analytics</a:t>
            </a:r>
          </a:p>
        </p:txBody>
      </p:sp>
    </p:spTree>
    <p:extLst>
      <p:ext uri="{BB962C8B-B14F-4D97-AF65-F5344CB8AC3E}">
        <p14:creationId xmlns:p14="http://schemas.microsoft.com/office/powerpoint/2010/main" val="37910501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FB62D8-ECF6-E906-260B-26E530C9F9B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31E3A2E-E91B-BFE1-FD08-11B9EDC901D2}"/>
              </a:ext>
            </a:extLst>
          </p:cNvPr>
          <p:cNvSpPr>
            <a:spLocks noGrp="1"/>
          </p:cNvSpPr>
          <p:nvPr>
            <p:ph type="title"/>
          </p:nvPr>
        </p:nvSpPr>
        <p:spPr>
          <a:xfrm>
            <a:off x="628650" y="0"/>
            <a:ext cx="7886700" cy="1325563"/>
          </a:xfrm>
        </p:spPr>
        <p:txBody>
          <a:bodyPr/>
          <a:lstStyle/>
          <a:p>
            <a:r>
              <a:rPr lang="en-IT" dirty="0"/>
              <a:t>Project Work Specifications</a:t>
            </a:r>
          </a:p>
        </p:txBody>
      </p:sp>
      <p:sp>
        <p:nvSpPr>
          <p:cNvPr id="3" name="Content Placeholder 2">
            <a:extLst>
              <a:ext uri="{FF2B5EF4-FFF2-40B4-BE49-F238E27FC236}">
                <a16:creationId xmlns:a16="http://schemas.microsoft.com/office/drawing/2014/main" id="{2CCBA1D0-DE5F-B4F1-6BB3-86369F0BC345}"/>
              </a:ext>
            </a:extLst>
          </p:cNvPr>
          <p:cNvSpPr>
            <a:spLocks noGrp="1"/>
          </p:cNvSpPr>
          <p:nvPr>
            <p:ph idx="1"/>
          </p:nvPr>
        </p:nvSpPr>
        <p:spPr>
          <a:xfrm>
            <a:off x="628650" y="1216024"/>
            <a:ext cx="8149590" cy="5032375"/>
          </a:xfrm>
        </p:spPr>
        <p:txBody>
          <a:bodyPr>
            <a:normAutofit lnSpcReduction="10000"/>
          </a:bodyPr>
          <a:lstStyle/>
          <a:p>
            <a:r>
              <a:rPr lang="en-GB" dirty="0"/>
              <a:t>H</a:t>
            </a:r>
            <a:r>
              <a:rPr lang="en-IT" dirty="0"/>
              <a:t>ere’s what to do:</a:t>
            </a:r>
          </a:p>
          <a:p>
            <a:pPr marL="914400" lvl="1" indent="-457200">
              <a:buAutoNum type="arabicPeriod"/>
            </a:pPr>
            <a:r>
              <a:rPr lang="en-GB" dirty="0"/>
              <a:t>F</a:t>
            </a:r>
            <a:r>
              <a:rPr lang="en-IT" dirty="0"/>
              <a:t>orm a team and enroll as above;</a:t>
            </a:r>
          </a:p>
          <a:p>
            <a:pPr marL="914400" lvl="1" indent="-457200">
              <a:buAutoNum type="arabicPeriod"/>
            </a:pPr>
            <a:endParaRPr lang="en-IT" dirty="0"/>
          </a:p>
          <a:p>
            <a:pPr marL="914400" lvl="1" indent="-457200">
              <a:buAutoNum type="arabicPeriod"/>
            </a:pPr>
            <a:r>
              <a:rPr lang="en-IT" dirty="0"/>
              <a:t>Find a dataset, find one which appeals to you, formulate a research plan! </a:t>
            </a:r>
            <a:r>
              <a:rPr lang="en-GB" dirty="0"/>
              <a:t>M</a:t>
            </a:r>
            <a:r>
              <a:rPr lang="en-IT" dirty="0"/>
              <a:t>ore on this later </a:t>
            </a:r>
            <a:r>
              <a:rPr lang="en-IT" dirty="0">
                <a:sym typeface="Wingdings" pitchFamily="2" charset="2"/>
              </a:rPr>
              <a:t></a:t>
            </a:r>
            <a:endParaRPr lang="en-IT" dirty="0"/>
          </a:p>
          <a:p>
            <a:pPr marL="914400" lvl="1" indent="-457200">
              <a:buAutoNum type="arabicPeriod"/>
            </a:pPr>
            <a:endParaRPr lang="en-GB" dirty="0"/>
          </a:p>
          <a:p>
            <a:pPr marL="914400" lvl="1" indent="-457200">
              <a:buAutoNum type="arabicPeriod"/>
            </a:pPr>
            <a:r>
              <a:rPr lang="en-GB" dirty="0"/>
              <a:t>I</a:t>
            </a:r>
            <a:r>
              <a:rPr lang="en-IT" dirty="0"/>
              <a:t>nvestigate through it, study contents;</a:t>
            </a:r>
          </a:p>
          <a:p>
            <a:pPr marL="1371600" lvl="2" indent="-457200">
              <a:buAutoNum type="arabicPeriod"/>
            </a:pPr>
            <a:r>
              <a:rPr lang="en-GB" dirty="0"/>
              <a:t>D</a:t>
            </a:r>
            <a:r>
              <a:rPr lang="en-IT" dirty="0"/>
              <a:t>escriptive statistics + feature engineering;</a:t>
            </a:r>
          </a:p>
          <a:p>
            <a:pPr marL="1371600" lvl="2" indent="-457200">
              <a:buAutoNum type="arabicPeriod"/>
            </a:pPr>
            <a:r>
              <a:rPr lang="en-IT" dirty="0"/>
              <a:t>Research Design Motivation + Dataflow model / workflow;</a:t>
            </a:r>
          </a:p>
          <a:p>
            <a:pPr marL="1371600" lvl="2" indent="-457200">
              <a:buAutoNum type="arabicPeriod"/>
            </a:pPr>
            <a:r>
              <a:rPr lang="en-IT" dirty="0"/>
              <a:t>Evaluate results + Discussion;</a:t>
            </a:r>
          </a:p>
          <a:p>
            <a:pPr marL="914400" lvl="1" indent="-457200">
              <a:buAutoNum type="arabicPeriod"/>
            </a:pPr>
            <a:endParaRPr lang="en-GB" dirty="0"/>
          </a:p>
          <a:p>
            <a:pPr marL="914400" lvl="1" indent="-457200">
              <a:buAutoNum type="arabicPeriod"/>
            </a:pPr>
            <a:r>
              <a:rPr lang="en-GB" dirty="0"/>
              <a:t>A</a:t>
            </a:r>
            <a:r>
              <a:rPr lang="en-IT" dirty="0"/>
              <a:t>sk me questions if needed…</a:t>
            </a:r>
          </a:p>
          <a:p>
            <a:pPr marL="914400" lvl="1" indent="-457200">
              <a:buAutoNum type="arabicPeriod"/>
            </a:pPr>
            <a:endParaRPr lang="en-GB" b="1" u="sng" dirty="0"/>
          </a:p>
          <a:p>
            <a:pPr marL="914400" lvl="1" indent="-457200">
              <a:buAutoNum type="arabicPeriod"/>
            </a:pPr>
            <a:r>
              <a:rPr lang="en-GB" b="1" u="sng" dirty="0"/>
              <a:t>G</a:t>
            </a:r>
            <a:r>
              <a:rPr lang="en-IT" b="1" u="sng" dirty="0"/>
              <a:t>et started ASAP!</a:t>
            </a:r>
          </a:p>
        </p:txBody>
      </p:sp>
      <p:sp>
        <p:nvSpPr>
          <p:cNvPr id="4" name="Footer Placeholder 3">
            <a:extLst>
              <a:ext uri="{FF2B5EF4-FFF2-40B4-BE49-F238E27FC236}">
                <a16:creationId xmlns:a16="http://schemas.microsoft.com/office/drawing/2014/main" id="{B7309663-DC79-9DC0-6862-505F4CC89E1B}"/>
              </a:ext>
            </a:extLst>
          </p:cNvPr>
          <p:cNvSpPr>
            <a:spLocks noGrp="1"/>
          </p:cNvSpPr>
          <p:nvPr>
            <p:ph type="ftr" sz="quarter" idx="11"/>
          </p:nvPr>
        </p:nvSpPr>
        <p:spPr/>
        <p:txBody>
          <a:bodyPr/>
          <a:lstStyle/>
          <a:p>
            <a:pPr>
              <a:defRPr/>
            </a:pPr>
            <a:r>
              <a:rPr lang="en-US"/>
              <a:t>Data Analytics</a:t>
            </a:r>
          </a:p>
        </p:txBody>
      </p:sp>
      <p:sp>
        <p:nvSpPr>
          <p:cNvPr id="5" name="Rectangle 4">
            <a:extLst>
              <a:ext uri="{FF2B5EF4-FFF2-40B4-BE49-F238E27FC236}">
                <a16:creationId xmlns:a16="http://schemas.microsoft.com/office/drawing/2014/main" id="{75CA621A-122B-768C-4D9D-239AFB4BAF7E}"/>
              </a:ext>
            </a:extLst>
          </p:cNvPr>
          <p:cNvSpPr/>
          <p:nvPr/>
        </p:nvSpPr>
        <p:spPr>
          <a:xfrm>
            <a:off x="1158240" y="2143760"/>
            <a:ext cx="7620000" cy="995680"/>
          </a:xfrm>
          <a:prstGeom prst="rect">
            <a:avLst/>
          </a:prstGeom>
          <a:solidFill>
            <a:schemeClr val="accent6">
              <a:lumMod val="60000"/>
              <a:lumOff val="40000"/>
              <a:alpha val="45117"/>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T"/>
          </a:p>
        </p:txBody>
      </p:sp>
    </p:spTree>
    <p:extLst>
      <p:ext uri="{BB962C8B-B14F-4D97-AF65-F5344CB8AC3E}">
        <p14:creationId xmlns:p14="http://schemas.microsoft.com/office/powerpoint/2010/main" val="6428448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788D7-2A25-AC9E-94AF-7C6BFBB3CD50}"/>
              </a:ext>
            </a:extLst>
          </p:cNvPr>
          <p:cNvSpPr>
            <a:spLocks noGrp="1"/>
          </p:cNvSpPr>
          <p:nvPr>
            <p:ph type="title"/>
          </p:nvPr>
        </p:nvSpPr>
        <p:spPr/>
        <p:txBody>
          <a:bodyPr/>
          <a:lstStyle/>
          <a:p>
            <a:endParaRPr lang="en-IT"/>
          </a:p>
        </p:txBody>
      </p:sp>
      <p:pic>
        <p:nvPicPr>
          <p:cNvPr id="6" name="Content Placeholder 5" descr="A screenshot of a computer&#10;&#10;AI-generated content may be incorrect.">
            <a:extLst>
              <a:ext uri="{FF2B5EF4-FFF2-40B4-BE49-F238E27FC236}">
                <a16:creationId xmlns:a16="http://schemas.microsoft.com/office/drawing/2014/main" id="{96AA2E01-28F8-2675-DE20-0B8EA307D13F}"/>
              </a:ext>
            </a:extLst>
          </p:cNvPr>
          <p:cNvPicPr>
            <a:picLocks noGrp="1" noChangeAspect="1"/>
          </p:cNvPicPr>
          <p:nvPr>
            <p:ph idx="1"/>
          </p:nvPr>
        </p:nvPicPr>
        <p:blipFill>
          <a:blip r:embed="rId2"/>
          <a:stretch>
            <a:fillRect/>
          </a:stretch>
        </p:blipFill>
        <p:spPr>
          <a:xfrm>
            <a:off x="127290" y="3546763"/>
            <a:ext cx="6631132" cy="3087946"/>
          </a:xfrm>
        </p:spPr>
      </p:pic>
      <p:sp>
        <p:nvSpPr>
          <p:cNvPr id="4" name="Footer Placeholder 3">
            <a:extLst>
              <a:ext uri="{FF2B5EF4-FFF2-40B4-BE49-F238E27FC236}">
                <a16:creationId xmlns:a16="http://schemas.microsoft.com/office/drawing/2014/main" id="{0A65770D-F6E6-C866-01AD-1E3F5188CEE8}"/>
              </a:ext>
            </a:extLst>
          </p:cNvPr>
          <p:cNvSpPr>
            <a:spLocks noGrp="1"/>
          </p:cNvSpPr>
          <p:nvPr>
            <p:ph type="ftr" sz="quarter" idx="11"/>
          </p:nvPr>
        </p:nvSpPr>
        <p:spPr/>
        <p:txBody>
          <a:bodyPr/>
          <a:lstStyle/>
          <a:p>
            <a:pPr>
              <a:defRPr/>
            </a:pPr>
            <a:r>
              <a:rPr lang="en-US"/>
              <a:t>Data Analytics</a:t>
            </a:r>
          </a:p>
        </p:txBody>
      </p:sp>
      <p:pic>
        <p:nvPicPr>
          <p:cNvPr id="10" name="Picture 9" descr="A group of people raising their hands&#10;&#10;AI-generated content may be incorrect.">
            <a:extLst>
              <a:ext uri="{FF2B5EF4-FFF2-40B4-BE49-F238E27FC236}">
                <a16:creationId xmlns:a16="http://schemas.microsoft.com/office/drawing/2014/main" id="{B0711813-BF62-7E8B-DC64-632664D27969}"/>
              </a:ext>
            </a:extLst>
          </p:cNvPr>
          <p:cNvPicPr>
            <a:picLocks noChangeAspect="1"/>
          </p:cNvPicPr>
          <p:nvPr/>
        </p:nvPicPr>
        <p:blipFill>
          <a:blip r:embed="rId3"/>
          <a:stretch>
            <a:fillRect/>
          </a:stretch>
        </p:blipFill>
        <p:spPr>
          <a:xfrm>
            <a:off x="127290" y="35516"/>
            <a:ext cx="7428519" cy="3511247"/>
          </a:xfrm>
          <a:prstGeom prst="rect">
            <a:avLst/>
          </a:prstGeom>
        </p:spPr>
      </p:pic>
      <p:pic>
        <p:nvPicPr>
          <p:cNvPr id="8" name="Picture 7" descr="A screenshot of a computer&#10;&#10;AI-generated content may be incorrect.">
            <a:extLst>
              <a:ext uri="{FF2B5EF4-FFF2-40B4-BE49-F238E27FC236}">
                <a16:creationId xmlns:a16="http://schemas.microsoft.com/office/drawing/2014/main" id="{EB291F46-6B8B-C7FA-FC19-A75B65BE7314}"/>
              </a:ext>
            </a:extLst>
          </p:cNvPr>
          <p:cNvPicPr>
            <a:picLocks noChangeAspect="1"/>
          </p:cNvPicPr>
          <p:nvPr/>
        </p:nvPicPr>
        <p:blipFill>
          <a:blip r:embed="rId4"/>
          <a:stretch>
            <a:fillRect/>
          </a:stretch>
        </p:blipFill>
        <p:spPr>
          <a:xfrm>
            <a:off x="5108589" y="2623869"/>
            <a:ext cx="4035411" cy="2100226"/>
          </a:xfrm>
          <a:prstGeom prst="rect">
            <a:avLst/>
          </a:prstGeom>
        </p:spPr>
      </p:pic>
    </p:spTree>
    <p:extLst>
      <p:ext uri="{BB962C8B-B14F-4D97-AF65-F5344CB8AC3E}">
        <p14:creationId xmlns:p14="http://schemas.microsoft.com/office/powerpoint/2010/main" val="36657166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D8EAED-2AD8-3B8C-38BA-BAE23A6F4CE8}"/>
              </a:ext>
            </a:extLst>
          </p:cNvPr>
          <p:cNvSpPr>
            <a:spLocks noGrp="1"/>
          </p:cNvSpPr>
          <p:nvPr>
            <p:ph type="title"/>
          </p:nvPr>
        </p:nvSpPr>
        <p:spPr/>
        <p:txBody>
          <a:bodyPr/>
          <a:lstStyle/>
          <a:p>
            <a:r>
              <a:rPr lang="en-IT" dirty="0"/>
              <a:t>The grand challenge this year!</a:t>
            </a:r>
          </a:p>
        </p:txBody>
      </p:sp>
      <p:sp>
        <p:nvSpPr>
          <p:cNvPr id="3" name="Content Placeholder 2">
            <a:extLst>
              <a:ext uri="{FF2B5EF4-FFF2-40B4-BE49-F238E27FC236}">
                <a16:creationId xmlns:a16="http://schemas.microsoft.com/office/drawing/2014/main" id="{33EE1B1F-9440-1EFC-1461-A79106047136}"/>
              </a:ext>
            </a:extLst>
          </p:cNvPr>
          <p:cNvSpPr>
            <a:spLocks noGrp="1"/>
          </p:cNvSpPr>
          <p:nvPr>
            <p:ph idx="1"/>
          </p:nvPr>
        </p:nvSpPr>
        <p:spPr/>
        <p:txBody>
          <a:bodyPr/>
          <a:lstStyle/>
          <a:p>
            <a:r>
              <a:rPr lang="en-IT" dirty="0"/>
              <a:t>WJ PROJECT TO ADD HERE</a:t>
            </a:r>
          </a:p>
        </p:txBody>
      </p:sp>
      <p:sp>
        <p:nvSpPr>
          <p:cNvPr id="4" name="Footer Placeholder 3">
            <a:extLst>
              <a:ext uri="{FF2B5EF4-FFF2-40B4-BE49-F238E27FC236}">
                <a16:creationId xmlns:a16="http://schemas.microsoft.com/office/drawing/2014/main" id="{BE8D0FC2-6356-5085-B4FD-2A4E3270AB7D}"/>
              </a:ext>
            </a:extLst>
          </p:cNvPr>
          <p:cNvSpPr>
            <a:spLocks noGrp="1"/>
          </p:cNvSpPr>
          <p:nvPr>
            <p:ph type="ftr" sz="quarter" idx="11"/>
          </p:nvPr>
        </p:nvSpPr>
        <p:spPr/>
        <p:txBody>
          <a:bodyPr/>
          <a:lstStyle/>
          <a:p>
            <a:pPr>
              <a:defRPr/>
            </a:pPr>
            <a:r>
              <a:rPr lang="en-US"/>
              <a:t>Data Analytics</a:t>
            </a:r>
          </a:p>
        </p:txBody>
      </p:sp>
    </p:spTree>
    <p:extLst>
      <p:ext uri="{BB962C8B-B14F-4D97-AF65-F5344CB8AC3E}">
        <p14:creationId xmlns:p14="http://schemas.microsoft.com/office/powerpoint/2010/main" val="9932663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7D718-CCB1-7C80-D18E-1533B921BCBE}"/>
              </a:ext>
            </a:extLst>
          </p:cNvPr>
          <p:cNvSpPr>
            <a:spLocks noGrp="1"/>
          </p:cNvSpPr>
          <p:nvPr>
            <p:ph type="title"/>
          </p:nvPr>
        </p:nvSpPr>
        <p:spPr>
          <a:xfrm>
            <a:off x="1469159" y="-72232"/>
            <a:ext cx="7674841" cy="698897"/>
          </a:xfrm>
        </p:spPr>
        <p:txBody>
          <a:bodyPr>
            <a:normAutofit/>
          </a:bodyPr>
          <a:lstStyle/>
          <a:p>
            <a:r>
              <a:rPr lang="en-IT" sz="4000" b="1" dirty="0"/>
              <a:t>Project Work: Delivery</a:t>
            </a:r>
          </a:p>
        </p:txBody>
      </p:sp>
      <p:sp>
        <p:nvSpPr>
          <p:cNvPr id="3" name="Content Placeholder 2">
            <a:extLst>
              <a:ext uri="{FF2B5EF4-FFF2-40B4-BE49-F238E27FC236}">
                <a16:creationId xmlns:a16="http://schemas.microsoft.com/office/drawing/2014/main" id="{F730FF34-AAD0-98F8-76E5-58D586636D3D}"/>
              </a:ext>
            </a:extLst>
          </p:cNvPr>
          <p:cNvSpPr>
            <a:spLocks noGrp="1"/>
          </p:cNvSpPr>
          <p:nvPr>
            <p:ph idx="1"/>
          </p:nvPr>
        </p:nvSpPr>
        <p:spPr>
          <a:xfrm>
            <a:off x="157595" y="626665"/>
            <a:ext cx="8866332" cy="6231335"/>
          </a:xfrm>
        </p:spPr>
        <p:txBody>
          <a:bodyPr>
            <a:normAutofit fontScale="85000" lnSpcReduction="20000"/>
          </a:bodyPr>
          <a:lstStyle/>
          <a:p>
            <a:r>
              <a:rPr lang="en-IT" dirty="0"/>
              <a:t>IEEE 2-column format (PDF)</a:t>
            </a:r>
          </a:p>
          <a:p>
            <a:pPr lvl="1"/>
            <a:r>
              <a:rPr lang="en-GB" dirty="0">
                <a:hlinkClick r:id="rId2"/>
              </a:rPr>
              <a:t>https://www.overleaf.com/latex/templates/ieee-conference-template/grfzhhncsfqn</a:t>
            </a:r>
            <a:endParaRPr lang="en-IT" dirty="0"/>
          </a:p>
          <a:p>
            <a:r>
              <a:rPr lang="en-GB" dirty="0"/>
              <a:t>M</a:t>
            </a:r>
            <a:r>
              <a:rPr lang="en-IT" dirty="0"/>
              <a:t>ax 10 pages</a:t>
            </a:r>
          </a:p>
          <a:p>
            <a:endParaRPr lang="en-GB" dirty="0"/>
          </a:p>
          <a:p>
            <a:r>
              <a:rPr lang="en-GB" dirty="0"/>
              <a:t>M</a:t>
            </a:r>
            <a:r>
              <a:rPr lang="en-IT" dirty="0"/>
              <a:t>ust include at least</a:t>
            </a:r>
          </a:p>
          <a:p>
            <a:pPr lvl="1"/>
            <a:r>
              <a:rPr lang="en-GB" dirty="0"/>
              <a:t>I</a:t>
            </a:r>
            <a:r>
              <a:rPr lang="en-IT" dirty="0"/>
              <a:t>ntro to problem (with references)</a:t>
            </a:r>
          </a:p>
          <a:p>
            <a:pPr lvl="2"/>
            <a:r>
              <a:rPr lang="en-GB" dirty="0"/>
              <a:t>S</a:t>
            </a:r>
            <a:r>
              <a:rPr lang="en-IT" dirty="0"/>
              <a:t>pecification of ML Canvas</a:t>
            </a:r>
          </a:p>
          <a:p>
            <a:pPr lvl="2"/>
            <a:r>
              <a:rPr lang="en-IT" dirty="0"/>
              <a:t>Specs over CRISP-DM campaign </a:t>
            </a:r>
          </a:p>
          <a:p>
            <a:pPr lvl="1"/>
            <a:r>
              <a:rPr lang="en-GB" dirty="0"/>
              <a:t>B</a:t>
            </a:r>
            <a:r>
              <a:rPr lang="en-IT" dirty="0"/>
              <a:t>ackground and related work (with references)</a:t>
            </a:r>
          </a:p>
          <a:p>
            <a:pPr lvl="2"/>
            <a:r>
              <a:rPr lang="en-GB" dirty="0"/>
              <a:t>R</a:t>
            </a:r>
            <a:r>
              <a:rPr lang="en-IT" dirty="0"/>
              <a:t>elated works on the same topic/approach/domain</a:t>
            </a:r>
          </a:p>
          <a:p>
            <a:pPr lvl="2"/>
            <a:r>
              <a:rPr lang="en-GB" dirty="0"/>
              <a:t>U</a:t>
            </a:r>
            <a:r>
              <a:rPr lang="en-IT" dirty="0"/>
              <a:t>nused methodologies</a:t>
            </a:r>
          </a:p>
          <a:p>
            <a:pPr lvl="1"/>
            <a:r>
              <a:rPr lang="en-GB" dirty="0"/>
              <a:t>R</a:t>
            </a:r>
            <a:r>
              <a:rPr lang="en-IT" dirty="0"/>
              <a:t>esearch/solution design</a:t>
            </a:r>
          </a:p>
          <a:p>
            <a:pPr lvl="2"/>
            <a:r>
              <a:rPr lang="en-GB" dirty="0"/>
              <a:t>D</a:t>
            </a:r>
            <a:r>
              <a:rPr lang="en-IT" dirty="0"/>
              <a:t>ataset specification</a:t>
            </a:r>
          </a:p>
          <a:p>
            <a:pPr lvl="2"/>
            <a:r>
              <a:rPr lang="en-GB" dirty="0"/>
              <a:t>D</a:t>
            </a:r>
            <a:r>
              <a:rPr lang="en-IT" dirty="0"/>
              <a:t>ata &amp; Feature engineering</a:t>
            </a:r>
          </a:p>
          <a:p>
            <a:pPr lvl="2"/>
            <a:r>
              <a:rPr lang="en-GB" dirty="0"/>
              <a:t>C</a:t>
            </a:r>
            <a:r>
              <a:rPr lang="en-IT" dirty="0"/>
              <a:t>hoice of modelling approach with rationale</a:t>
            </a:r>
          </a:p>
          <a:p>
            <a:pPr lvl="1"/>
            <a:r>
              <a:rPr lang="en-IT" dirty="0"/>
              <a:t>Results</a:t>
            </a:r>
          </a:p>
          <a:p>
            <a:pPr lvl="2"/>
            <a:r>
              <a:rPr lang="en-GB" dirty="0"/>
              <a:t>E</a:t>
            </a:r>
            <a:r>
              <a:rPr lang="en-IT" dirty="0"/>
              <a:t>xplanation and outline of results</a:t>
            </a:r>
          </a:p>
          <a:p>
            <a:pPr lvl="2"/>
            <a:r>
              <a:rPr lang="en-GB" dirty="0"/>
              <a:t>P</a:t>
            </a:r>
            <a:r>
              <a:rPr lang="en-IT" dirty="0"/>
              <a:t>lots to substantiate</a:t>
            </a:r>
          </a:p>
          <a:p>
            <a:pPr lvl="2"/>
            <a:r>
              <a:rPr lang="en-GB" dirty="0"/>
              <a:t>V</a:t>
            </a:r>
            <a:r>
              <a:rPr lang="en-IT" dirty="0"/>
              <a:t>isualizations as opportune</a:t>
            </a:r>
          </a:p>
          <a:p>
            <a:pPr lvl="1"/>
            <a:r>
              <a:rPr lang="en-IT" dirty="0"/>
              <a:t>Discussion</a:t>
            </a:r>
          </a:p>
          <a:p>
            <a:pPr lvl="1"/>
            <a:r>
              <a:rPr lang="en-IT" dirty="0"/>
              <a:t>Conclusions</a:t>
            </a:r>
          </a:p>
        </p:txBody>
      </p:sp>
      <p:sp>
        <p:nvSpPr>
          <p:cNvPr id="4" name="Footer Placeholder 3">
            <a:extLst>
              <a:ext uri="{FF2B5EF4-FFF2-40B4-BE49-F238E27FC236}">
                <a16:creationId xmlns:a16="http://schemas.microsoft.com/office/drawing/2014/main" id="{33C7E8AF-2E66-6F2A-F2C5-242F56936086}"/>
              </a:ext>
            </a:extLst>
          </p:cNvPr>
          <p:cNvSpPr>
            <a:spLocks noGrp="1"/>
          </p:cNvSpPr>
          <p:nvPr>
            <p:ph type="ftr" sz="quarter" idx="11"/>
          </p:nvPr>
        </p:nvSpPr>
        <p:spPr/>
        <p:txBody>
          <a:bodyPr/>
          <a:lstStyle/>
          <a:p>
            <a:pPr>
              <a:defRPr/>
            </a:pPr>
            <a:r>
              <a:rPr lang="en-US"/>
              <a:t>Data Analytics</a:t>
            </a:r>
          </a:p>
        </p:txBody>
      </p:sp>
    </p:spTree>
    <p:extLst>
      <p:ext uri="{BB962C8B-B14F-4D97-AF65-F5344CB8AC3E}">
        <p14:creationId xmlns:p14="http://schemas.microsoft.com/office/powerpoint/2010/main" val="29156859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A3C2B9-50CC-EB17-BAA5-5088A6A5D69F}"/>
              </a:ext>
            </a:extLst>
          </p:cNvPr>
          <p:cNvSpPr>
            <a:spLocks noGrp="1"/>
          </p:cNvSpPr>
          <p:nvPr>
            <p:ph type="title"/>
          </p:nvPr>
        </p:nvSpPr>
        <p:spPr>
          <a:xfrm>
            <a:off x="628650" y="0"/>
            <a:ext cx="7886700" cy="1325563"/>
          </a:xfrm>
        </p:spPr>
        <p:txBody>
          <a:bodyPr/>
          <a:lstStyle/>
          <a:p>
            <a:r>
              <a:rPr lang="en-IT" dirty="0"/>
              <a:t>Project Work: Delivery (cont’d)</a:t>
            </a:r>
          </a:p>
        </p:txBody>
      </p:sp>
      <p:sp>
        <p:nvSpPr>
          <p:cNvPr id="3" name="Content Placeholder 2">
            <a:extLst>
              <a:ext uri="{FF2B5EF4-FFF2-40B4-BE49-F238E27FC236}">
                <a16:creationId xmlns:a16="http://schemas.microsoft.com/office/drawing/2014/main" id="{67B22C8C-A735-6DB5-DCA8-C5D85A0F28B8}"/>
              </a:ext>
            </a:extLst>
          </p:cNvPr>
          <p:cNvSpPr>
            <a:spLocks noGrp="1"/>
          </p:cNvSpPr>
          <p:nvPr>
            <p:ph idx="1"/>
          </p:nvPr>
        </p:nvSpPr>
        <p:spPr>
          <a:xfrm>
            <a:off x="628649" y="1825624"/>
            <a:ext cx="8035059" cy="5032375"/>
          </a:xfrm>
        </p:spPr>
        <p:txBody>
          <a:bodyPr>
            <a:normAutofit/>
          </a:bodyPr>
          <a:lstStyle/>
          <a:p>
            <a:r>
              <a:rPr lang="en-IT" dirty="0"/>
              <a:t>Presentation! [Last scheduled Lecture]</a:t>
            </a:r>
          </a:p>
          <a:p>
            <a:r>
              <a:rPr lang="en-GB" dirty="0"/>
              <a:t>M</a:t>
            </a:r>
            <a:r>
              <a:rPr lang="en-IT" dirty="0"/>
              <a:t>ust be a pitch (10 mins at most)</a:t>
            </a:r>
          </a:p>
          <a:p>
            <a:pPr lvl="1"/>
            <a:r>
              <a:rPr lang="en-GB" u="sng" dirty="0"/>
              <a:t>O</a:t>
            </a:r>
            <a:r>
              <a:rPr lang="en-IT" u="sng" dirty="0"/>
              <a:t>vertime </a:t>
            </a:r>
            <a:r>
              <a:rPr lang="en-IT" u="sng" dirty="0">
                <a:sym typeface="Wingdings" pitchFamily="2" charset="2"/>
              </a:rPr>
              <a:t> -2 points! Track your time!</a:t>
            </a:r>
            <a:endParaRPr lang="en-IT" u="sng" dirty="0"/>
          </a:p>
          <a:p>
            <a:r>
              <a:rPr lang="en-GB" dirty="0"/>
              <a:t>F</a:t>
            </a:r>
            <a:r>
              <a:rPr lang="en-IT" dirty="0"/>
              <a:t>ocus on problems and how you solved them</a:t>
            </a:r>
          </a:p>
          <a:p>
            <a:r>
              <a:rPr lang="en-GB" dirty="0"/>
              <a:t>F</a:t>
            </a:r>
            <a:r>
              <a:rPr lang="en-IT" dirty="0"/>
              <a:t>ocus on eventual solution and results</a:t>
            </a:r>
          </a:p>
          <a:p>
            <a:r>
              <a:rPr lang="en-IT" u="sng" dirty="0"/>
              <a:t>Counts as </a:t>
            </a:r>
            <a:r>
              <a:rPr lang="en-IT" b="1" u="sng" dirty="0"/>
              <a:t>3/30 </a:t>
            </a:r>
            <a:r>
              <a:rPr lang="en-IT" u="sng" dirty="0"/>
              <a:t>of Project Work</a:t>
            </a:r>
            <a:r>
              <a:rPr lang="en-IT" dirty="0"/>
              <a:t>, take it seriously </a:t>
            </a:r>
            <a:r>
              <a:rPr lang="en-IT" dirty="0">
                <a:sym typeface="Wingdings" pitchFamily="2" charset="2"/>
              </a:rPr>
              <a:t></a:t>
            </a:r>
            <a:endParaRPr lang="en-IT" dirty="0"/>
          </a:p>
          <a:p>
            <a:pPr marL="0" indent="0">
              <a:buNone/>
            </a:pPr>
            <a:endParaRPr lang="en-IT" dirty="0"/>
          </a:p>
          <a:p>
            <a:pPr marL="0" indent="0">
              <a:buNone/>
            </a:pPr>
            <a:r>
              <a:rPr lang="en-IT" dirty="0"/>
              <a:t>NOTE: There will be an additional moment to showcase plans / partial results!</a:t>
            </a:r>
          </a:p>
        </p:txBody>
      </p:sp>
      <p:sp>
        <p:nvSpPr>
          <p:cNvPr id="4" name="Footer Placeholder 3">
            <a:extLst>
              <a:ext uri="{FF2B5EF4-FFF2-40B4-BE49-F238E27FC236}">
                <a16:creationId xmlns:a16="http://schemas.microsoft.com/office/drawing/2014/main" id="{890630FA-C19A-3D4D-69E0-5E9264E9EDC3}"/>
              </a:ext>
            </a:extLst>
          </p:cNvPr>
          <p:cNvSpPr>
            <a:spLocks noGrp="1"/>
          </p:cNvSpPr>
          <p:nvPr>
            <p:ph type="ftr" sz="quarter" idx="11"/>
          </p:nvPr>
        </p:nvSpPr>
        <p:spPr/>
        <p:txBody>
          <a:bodyPr/>
          <a:lstStyle/>
          <a:p>
            <a:pPr>
              <a:defRPr/>
            </a:pPr>
            <a:r>
              <a:rPr lang="en-US"/>
              <a:t>Data Analytics</a:t>
            </a:r>
          </a:p>
        </p:txBody>
      </p:sp>
    </p:spTree>
    <p:extLst>
      <p:ext uri="{BB962C8B-B14F-4D97-AF65-F5344CB8AC3E}">
        <p14:creationId xmlns:p14="http://schemas.microsoft.com/office/powerpoint/2010/main" val="14281249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F0DDED-16B3-1884-07A5-90E6BE7922C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89C21D3-85D5-6195-BBC3-5CFC741243EB}"/>
              </a:ext>
            </a:extLst>
          </p:cNvPr>
          <p:cNvSpPr>
            <a:spLocks noGrp="1"/>
          </p:cNvSpPr>
          <p:nvPr>
            <p:ph type="title"/>
          </p:nvPr>
        </p:nvSpPr>
        <p:spPr>
          <a:xfrm>
            <a:off x="628650" y="136524"/>
            <a:ext cx="7886700" cy="763845"/>
          </a:xfrm>
        </p:spPr>
        <p:txBody>
          <a:bodyPr/>
          <a:lstStyle/>
          <a:p>
            <a:r>
              <a:rPr lang="en-IT" dirty="0"/>
              <a:t>Delivery Structure</a:t>
            </a:r>
          </a:p>
        </p:txBody>
      </p:sp>
      <p:sp>
        <p:nvSpPr>
          <p:cNvPr id="4" name="Footer Placeholder 3">
            <a:extLst>
              <a:ext uri="{FF2B5EF4-FFF2-40B4-BE49-F238E27FC236}">
                <a16:creationId xmlns:a16="http://schemas.microsoft.com/office/drawing/2014/main" id="{202777D5-03C5-5DD5-757F-46B75314A881}"/>
              </a:ext>
            </a:extLst>
          </p:cNvPr>
          <p:cNvSpPr>
            <a:spLocks noGrp="1"/>
          </p:cNvSpPr>
          <p:nvPr>
            <p:ph type="ftr" sz="quarter" idx="11"/>
          </p:nvPr>
        </p:nvSpPr>
        <p:spPr/>
        <p:txBody>
          <a:bodyPr/>
          <a:lstStyle/>
          <a:p>
            <a:pPr>
              <a:defRPr/>
            </a:pPr>
            <a:r>
              <a:rPr lang="en-US"/>
              <a:t>Data Analytics</a:t>
            </a:r>
          </a:p>
        </p:txBody>
      </p:sp>
      <p:sp>
        <p:nvSpPr>
          <p:cNvPr id="3" name="Rectangle 3">
            <a:extLst>
              <a:ext uri="{FF2B5EF4-FFF2-40B4-BE49-F238E27FC236}">
                <a16:creationId xmlns:a16="http://schemas.microsoft.com/office/drawing/2014/main" id="{C915646D-9F9B-A958-71A5-0C8D4EE4BC2C}"/>
              </a:ext>
            </a:extLst>
          </p:cNvPr>
          <p:cNvSpPr txBox="1">
            <a:spLocks noChangeArrowheads="1"/>
          </p:cNvSpPr>
          <p:nvPr/>
        </p:nvSpPr>
        <p:spPr>
          <a:xfrm>
            <a:off x="66675" y="1295103"/>
            <a:ext cx="8948233" cy="576262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en-IT" sz="2400" dirty="0"/>
              <a:t>Full-frontal Lecture (like today </a:t>
            </a:r>
            <a:r>
              <a:rPr lang="en-US" altLang="en-IT" sz="2400" dirty="0">
                <a:sym typeface="Wingdings" pitchFamily="2" charset="2"/>
              </a:rPr>
              <a:t>)</a:t>
            </a:r>
          </a:p>
          <a:p>
            <a:endParaRPr lang="en-US" altLang="en-IT" sz="2400" dirty="0">
              <a:sym typeface="Wingdings" pitchFamily="2" charset="2"/>
            </a:endParaRPr>
          </a:p>
          <a:p>
            <a:r>
              <a:rPr lang="en-US" altLang="en-IT" sz="2400" dirty="0">
                <a:sym typeface="Wingdings" pitchFamily="2" charset="2"/>
              </a:rPr>
              <a:t>Team-based project work</a:t>
            </a:r>
          </a:p>
          <a:p>
            <a:endParaRPr lang="en-US" altLang="en-IT" sz="2400" i="1" dirty="0">
              <a:sym typeface="Wingdings" pitchFamily="2" charset="2"/>
            </a:endParaRPr>
          </a:p>
          <a:p>
            <a:r>
              <a:rPr lang="en-US" altLang="en-IT" sz="2400" i="1" dirty="0">
                <a:sym typeface="Wingdings" pitchFamily="2" charset="2"/>
              </a:rPr>
              <a:t>Flipped Classrooms &amp; </a:t>
            </a:r>
            <a:r>
              <a:rPr lang="en-US" altLang="en-IT" sz="2400" i="1" dirty="0" err="1">
                <a:sym typeface="Wingdings" pitchFamily="2" charset="2"/>
              </a:rPr>
              <a:t>Esercitazione</a:t>
            </a:r>
            <a:r>
              <a:rPr lang="en-US" altLang="en-IT" sz="2400" i="1" dirty="0">
                <a:sym typeface="Wingdings" pitchFamily="2" charset="2"/>
              </a:rPr>
              <a:t>:</a:t>
            </a:r>
            <a:endParaRPr lang="en-US" altLang="en-IT" sz="3200" i="1" dirty="0">
              <a:sym typeface="Wingdings" pitchFamily="2" charset="2"/>
            </a:endParaRPr>
          </a:p>
          <a:p>
            <a:pPr lvl="1"/>
            <a:r>
              <a:rPr lang="en-US" altLang="en-IT" sz="2000" i="1" dirty="0">
                <a:sym typeface="Wingdings" pitchFamily="2" charset="2"/>
              </a:rPr>
              <a:t>You will do the work live, but we’ll discuss it together!</a:t>
            </a:r>
          </a:p>
          <a:p>
            <a:pPr lvl="1"/>
            <a:r>
              <a:rPr lang="en-US" altLang="en-IT" sz="2000" i="1" dirty="0">
                <a:sym typeface="Wingdings" pitchFamily="2" charset="2"/>
              </a:rPr>
              <a:t>Your Presentation (one group/example), our Q&amp;A Afterwards</a:t>
            </a:r>
          </a:p>
        </p:txBody>
      </p:sp>
      <p:sp>
        <p:nvSpPr>
          <p:cNvPr id="5" name="Rectangle 4">
            <a:extLst>
              <a:ext uri="{FF2B5EF4-FFF2-40B4-BE49-F238E27FC236}">
                <a16:creationId xmlns:a16="http://schemas.microsoft.com/office/drawing/2014/main" id="{77C8CF6D-CE31-BD77-78B5-5A1D15417F11}"/>
              </a:ext>
            </a:extLst>
          </p:cNvPr>
          <p:cNvSpPr/>
          <p:nvPr/>
        </p:nvSpPr>
        <p:spPr>
          <a:xfrm>
            <a:off x="66675" y="2077156"/>
            <a:ext cx="4850764" cy="575733"/>
          </a:xfrm>
          <a:prstGeom prst="rect">
            <a:avLst/>
          </a:prstGeom>
          <a:solidFill>
            <a:srgbClr val="FF0000">
              <a:alpha val="17981"/>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T"/>
          </a:p>
        </p:txBody>
      </p:sp>
      <p:sp>
        <p:nvSpPr>
          <p:cNvPr id="6" name="Rectangle 5">
            <a:extLst>
              <a:ext uri="{FF2B5EF4-FFF2-40B4-BE49-F238E27FC236}">
                <a16:creationId xmlns:a16="http://schemas.microsoft.com/office/drawing/2014/main" id="{52CC432F-B33E-4763-BE99-33FEBC62FF9F}"/>
              </a:ext>
            </a:extLst>
          </p:cNvPr>
          <p:cNvSpPr/>
          <p:nvPr/>
        </p:nvSpPr>
        <p:spPr>
          <a:xfrm>
            <a:off x="66674" y="2962128"/>
            <a:ext cx="4850765" cy="575733"/>
          </a:xfrm>
          <a:prstGeom prst="rect">
            <a:avLst/>
          </a:prstGeom>
          <a:solidFill>
            <a:srgbClr val="FF0000">
              <a:alpha val="17981"/>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T"/>
          </a:p>
        </p:txBody>
      </p:sp>
    </p:spTree>
    <p:extLst>
      <p:ext uri="{BB962C8B-B14F-4D97-AF65-F5344CB8AC3E}">
        <p14:creationId xmlns:p14="http://schemas.microsoft.com/office/powerpoint/2010/main" val="356139319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FB9176-1830-61B4-EEE9-2AB195848A6E}"/>
              </a:ext>
            </a:extLst>
          </p:cNvPr>
          <p:cNvSpPr>
            <a:spLocks noGrp="1"/>
          </p:cNvSpPr>
          <p:nvPr>
            <p:ph type="title"/>
          </p:nvPr>
        </p:nvSpPr>
        <p:spPr/>
        <p:txBody>
          <a:bodyPr/>
          <a:lstStyle/>
          <a:p>
            <a:r>
              <a:rPr lang="en-IT" dirty="0"/>
              <a:t>4 Practicums*</a:t>
            </a:r>
          </a:p>
        </p:txBody>
      </p:sp>
      <p:sp>
        <p:nvSpPr>
          <p:cNvPr id="4" name="Footer Placeholder 3">
            <a:extLst>
              <a:ext uri="{FF2B5EF4-FFF2-40B4-BE49-F238E27FC236}">
                <a16:creationId xmlns:a16="http://schemas.microsoft.com/office/drawing/2014/main" id="{93139439-077E-B291-2DDC-030943F482B5}"/>
              </a:ext>
            </a:extLst>
          </p:cNvPr>
          <p:cNvSpPr>
            <a:spLocks noGrp="1"/>
          </p:cNvSpPr>
          <p:nvPr>
            <p:ph type="ftr" sz="quarter" idx="11"/>
          </p:nvPr>
        </p:nvSpPr>
        <p:spPr/>
        <p:txBody>
          <a:bodyPr/>
          <a:lstStyle/>
          <a:p>
            <a:pPr>
              <a:defRPr/>
            </a:pPr>
            <a:r>
              <a:rPr lang="en-US"/>
              <a:t>Data Analytics</a:t>
            </a:r>
            <a:endParaRPr lang="en-US" dirty="0"/>
          </a:p>
        </p:txBody>
      </p:sp>
      <p:sp>
        <p:nvSpPr>
          <p:cNvPr id="11" name="Content Placeholder 10">
            <a:extLst>
              <a:ext uri="{FF2B5EF4-FFF2-40B4-BE49-F238E27FC236}">
                <a16:creationId xmlns:a16="http://schemas.microsoft.com/office/drawing/2014/main" id="{45900952-5D19-316F-2E50-9DD798F34505}"/>
              </a:ext>
            </a:extLst>
          </p:cNvPr>
          <p:cNvSpPr>
            <a:spLocks noGrp="1"/>
          </p:cNvSpPr>
          <p:nvPr>
            <p:ph idx="1"/>
          </p:nvPr>
        </p:nvSpPr>
        <p:spPr>
          <a:xfrm>
            <a:off x="1038578" y="1825625"/>
            <a:ext cx="7476772" cy="4351338"/>
          </a:xfrm>
        </p:spPr>
        <p:txBody>
          <a:bodyPr>
            <a:noAutofit/>
          </a:bodyPr>
          <a:lstStyle/>
          <a:p>
            <a:r>
              <a:rPr lang="en-GB" sz="2400" dirty="0"/>
              <a:t>Planning/Executing an Analytics Campaign!</a:t>
            </a:r>
          </a:p>
          <a:p>
            <a:r>
              <a:rPr lang="en-GB" sz="2400" dirty="0" err="1"/>
              <a:t>MLOps</a:t>
            </a:r>
            <a:r>
              <a:rPr lang="en-GB" sz="2400" dirty="0"/>
              <a:t> in Action: </a:t>
            </a:r>
            <a:r>
              <a:rPr lang="en-GB" sz="2400" dirty="0" err="1"/>
              <a:t>SmartShaped</a:t>
            </a:r>
            <a:r>
              <a:rPr lang="en-GB" sz="2400" dirty="0"/>
              <a:t> Tech. Seminar!</a:t>
            </a:r>
          </a:p>
          <a:p>
            <a:r>
              <a:rPr lang="en-GB" sz="2400" dirty="0"/>
              <a:t>Naive Learning Strategies in Action!</a:t>
            </a:r>
          </a:p>
          <a:p>
            <a:r>
              <a:rPr lang="en-GB" sz="2400" dirty="0"/>
              <a:t>Shallow ML in Action!</a:t>
            </a:r>
          </a:p>
          <a:p>
            <a:endParaRPr lang="en-IT" sz="2400" dirty="0"/>
          </a:p>
        </p:txBody>
      </p:sp>
      <p:sp>
        <p:nvSpPr>
          <p:cNvPr id="13" name="TextBox 12">
            <a:extLst>
              <a:ext uri="{FF2B5EF4-FFF2-40B4-BE49-F238E27FC236}">
                <a16:creationId xmlns:a16="http://schemas.microsoft.com/office/drawing/2014/main" id="{A74B1AFF-3C48-84A9-AE1D-88E2189EECBB}"/>
              </a:ext>
            </a:extLst>
          </p:cNvPr>
          <p:cNvSpPr txBox="1"/>
          <p:nvPr/>
        </p:nvSpPr>
        <p:spPr>
          <a:xfrm>
            <a:off x="722026" y="6081991"/>
            <a:ext cx="7618689" cy="369332"/>
          </a:xfrm>
          <a:prstGeom prst="rect">
            <a:avLst/>
          </a:prstGeom>
          <a:noFill/>
        </p:spPr>
        <p:txBody>
          <a:bodyPr wrap="none" rtlCol="0">
            <a:spAutoFit/>
          </a:bodyPr>
          <a:lstStyle/>
          <a:p>
            <a:r>
              <a:rPr lang="en-IT" b="1" u="sng" dirty="0">
                <a:highlight>
                  <a:srgbClr val="00FFFF"/>
                </a:highlight>
              </a:rPr>
              <a:t>*project team discussions will cover ALL of them </a:t>
            </a:r>
            <a:r>
              <a:rPr lang="en-IT" b="1" u="sng" dirty="0">
                <a:highlight>
                  <a:srgbClr val="00FFFF"/>
                </a:highlight>
                <a:sym typeface="Wingdings" pitchFamily="2" charset="2"/>
              </a:rPr>
              <a:t> obligatory to pass course!</a:t>
            </a:r>
            <a:endParaRPr lang="en-IT" b="1" u="sng" dirty="0">
              <a:highlight>
                <a:srgbClr val="00FFFF"/>
              </a:highlight>
            </a:endParaRPr>
          </a:p>
        </p:txBody>
      </p:sp>
    </p:spTree>
    <p:extLst>
      <p:ext uri="{BB962C8B-B14F-4D97-AF65-F5344CB8AC3E}">
        <p14:creationId xmlns:p14="http://schemas.microsoft.com/office/powerpoint/2010/main" val="324415154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143" y="0"/>
            <a:ext cx="9141714"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8" name="Content Placeholder 7" descr="A computer screen with text on it&#10;&#10;Description automatically generated">
            <a:extLst>
              <a:ext uri="{FF2B5EF4-FFF2-40B4-BE49-F238E27FC236}">
                <a16:creationId xmlns:a16="http://schemas.microsoft.com/office/drawing/2014/main" id="{94B21F42-71EE-4932-DE24-FB089B636A5F}"/>
              </a:ext>
            </a:extLst>
          </p:cNvPr>
          <p:cNvPicPr>
            <a:picLocks noGrp="1" noChangeAspect="1"/>
          </p:cNvPicPr>
          <p:nvPr>
            <p:ph idx="1"/>
          </p:nvPr>
        </p:nvPicPr>
        <p:blipFill>
          <a:blip r:embed="rId2"/>
          <a:srcRect l="31256" r="10733" b="-1"/>
          <a:stretch/>
        </p:blipFill>
        <p:spPr>
          <a:xfrm>
            <a:off x="20" y="1282"/>
            <a:ext cx="9143980" cy="6856718"/>
          </a:xfrm>
          <a:prstGeom prst="rect">
            <a:avLst/>
          </a:prstGeom>
        </p:spPr>
      </p:pic>
      <p:sp>
        <p:nvSpPr>
          <p:cNvPr id="3" name="TextBox 2">
            <a:extLst>
              <a:ext uri="{FF2B5EF4-FFF2-40B4-BE49-F238E27FC236}">
                <a16:creationId xmlns:a16="http://schemas.microsoft.com/office/drawing/2014/main" id="{50D45DB4-3383-18CB-AA2F-C6960775567B}"/>
              </a:ext>
            </a:extLst>
          </p:cNvPr>
          <p:cNvSpPr txBox="1"/>
          <p:nvPr/>
        </p:nvSpPr>
        <p:spPr>
          <a:xfrm>
            <a:off x="5504872" y="1136072"/>
            <a:ext cx="2733184" cy="584775"/>
          </a:xfrm>
          <a:prstGeom prst="rect">
            <a:avLst/>
          </a:prstGeom>
          <a:noFill/>
        </p:spPr>
        <p:txBody>
          <a:bodyPr wrap="none" rtlCol="0">
            <a:spAutoFit/>
          </a:bodyPr>
          <a:lstStyle/>
          <a:p>
            <a:r>
              <a:rPr lang="en-IT" sz="3200" b="1" dirty="0"/>
              <a:t>AstraKode s.r.l.</a:t>
            </a:r>
          </a:p>
        </p:txBody>
      </p:sp>
    </p:spTree>
    <p:extLst>
      <p:ext uri="{BB962C8B-B14F-4D97-AF65-F5344CB8AC3E}">
        <p14:creationId xmlns:p14="http://schemas.microsoft.com/office/powerpoint/2010/main" val="42347166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82" name="Picture 10" descr="NXP Semiconductors Romania">
            <a:extLst>
              <a:ext uri="{FF2B5EF4-FFF2-40B4-BE49-F238E27FC236}">
                <a16:creationId xmlns:a16="http://schemas.microsoft.com/office/drawing/2014/main" id="{8D1D6229-B68F-7E36-C653-7ECE6D94AF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59050" y="4056391"/>
            <a:ext cx="4090106" cy="2596202"/>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Vrije Universiteit Amsterdam">
            <a:extLst>
              <a:ext uri="{FF2B5EF4-FFF2-40B4-BE49-F238E27FC236}">
                <a16:creationId xmlns:a16="http://schemas.microsoft.com/office/drawing/2014/main" id="{DFEA385E-2AA3-2E98-B551-BF7CEB6DD5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10255"/>
            <a:ext cx="5118100" cy="1320053"/>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Politecnico di Milano - Wikipedia">
            <a:extLst>
              <a:ext uri="{FF2B5EF4-FFF2-40B4-BE49-F238E27FC236}">
                <a16:creationId xmlns:a16="http://schemas.microsoft.com/office/drawing/2014/main" id="{00B61727-DB48-C9EA-F3F3-D1EF300DA35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9317" y="1912680"/>
            <a:ext cx="2882195" cy="2118239"/>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Technische Universiteit Eindhoven (TU/e ...">
            <a:extLst>
              <a:ext uri="{FF2B5EF4-FFF2-40B4-BE49-F238E27FC236}">
                <a16:creationId xmlns:a16="http://schemas.microsoft.com/office/drawing/2014/main" id="{D888A8AE-6F9E-70CC-FDFD-158A2339B52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28815" b="23391"/>
          <a:stretch/>
        </p:blipFill>
        <p:spPr bwMode="auto">
          <a:xfrm>
            <a:off x="3503788" y="1648227"/>
            <a:ext cx="4991449" cy="1323573"/>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JADS-TIL &amp; UVT | Sodalite">
            <a:extLst>
              <a:ext uri="{FF2B5EF4-FFF2-40B4-BE49-F238E27FC236}">
                <a16:creationId xmlns:a16="http://schemas.microsoft.com/office/drawing/2014/main" id="{D05F34D6-584A-1F5C-835B-BAAFEE34F79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76800" y="2971800"/>
            <a:ext cx="4267200" cy="1323573"/>
          </a:xfrm>
          <a:prstGeom prst="rect">
            <a:avLst/>
          </a:prstGeom>
          <a:noFill/>
          <a:extLst>
            <a:ext uri="{909E8E84-426E-40DD-AFC4-6F175D3DCCD1}">
              <a14:hiddenFill xmlns:a14="http://schemas.microsoft.com/office/drawing/2010/main">
                <a:solidFill>
                  <a:srgbClr val="FFFFFF"/>
                </a:solidFill>
              </a14:hiddenFill>
            </a:ext>
          </a:extLst>
        </p:spPr>
      </p:pic>
      <p:sp>
        <p:nvSpPr>
          <p:cNvPr id="2" name="Footer Placeholder 1">
            <a:extLst>
              <a:ext uri="{FF2B5EF4-FFF2-40B4-BE49-F238E27FC236}">
                <a16:creationId xmlns:a16="http://schemas.microsoft.com/office/drawing/2014/main" id="{3F55CB85-3D31-308F-F61B-7ADCCF9C9A39}"/>
              </a:ext>
            </a:extLst>
          </p:cNvPr>
          <p:cNvSpPr>
            <a:spLocks noGrp="1"/>
          </p:cNvSpPr>
          <p:nvPr>
            <p:ph type="ftr" sz="quarter" idx="11"/>
          </p:nvPr>
        </p:nvSpPr>
        <p:spPr/>
        <p:txBody>
          <a:bodyPr/>
          <a:lstStyle/>
          <a:p>
            <a:pPr>
              <a:defRPr/>
            </a:pPr>
            <a:r>
              <a:rPr lang="en-US"/>
              <a:t>Data Analytics</a:t>
            </a:r>
          </a:p>
        </p:txBody>
      </p:sp>
    </p:spTree>
    <p:extLst>
      <p:ext uri="{BB962C8B-B14F-4D97-AF65-F5344CB8AC3E}">
        <p14:creationId xmlns:p14="http://schemas.microsoft.com/office/powerpoint/2010/main" val="285639797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1A2D71-675B-EEE8-5DE1-9E62A0D01197}"/>
            </a:ext>
          </a:extLst>
        </p:cNvPr>
        <p:cNvGrpSpPr/>
        <p:nvPr/>
      </p:nvGrpSpPr>
      <p:grpSpPr>
        <a:xfrm>
          <a:off x="0" y="0"/>
          <a:ext cx="0" cy="0"/>
          <a:chOff x="0" y="0"/>
          <a:chExt cx="0" cy="0"/>
        </a:xfrm>
      </p:grpSpPr>
      <p:sp>
        <p:nvSpPr>
          <p:cNvPr id="4" name="Footer Placeholder 3">
            <a:extLst>
              <a:ext uri="{FF2B5EF4-FFF2-40B4-BE49-F238E27FC236}">
                <a16:creationId xmlns:a16="http://schemas.microsoft.com/office/drawing/2014/main" id="{FCCE878A-1226-0D3F-A4B7-BBF59F3FD356}"/>
              </a:ext>
            </a:extLst>
          </p:cNvPr>
          <p:cNvSpPr>
            <a:spLocks noGrp="1"/>
          </p:cNvSpPr>
          <p:nvPr>
            <p:ph type="ftr" sz="quarter" idx="11"/>
          </p:nvPr>
        </p:nvSpPr>
        <p:spPr>
          <a:xfrm>
            <a:off x="3028950" y="6356350"/>
            <a:ext cx="3086100" cy="365125"/>
          </a:xfrm>
        </p:spPr>
        <p:txBody>
          <a:bodyPr vert="horz" lIns="91440" tIns="45720" rIns="91440" bIns="45720" rtlCol="0" anchor="ctr">
            <a:normAutofit/>
          </a:bodyPr>
          <a:lstStyle/>
          <a:p>
            <a:pPr defTabSz="914400">
              <a:spcAft>
                <a:spcPts val="600"/>
              </a:spcAft>
              <a:defRPr/>
            </a:pPr>
            <a:r>
              <a:rPr lang="en-US" kern="1200">
                <a:solidFill>
                  <a:schemeClr val="tx1">
                    <a:tint val="75000"/>
                  </a:schemeClr>
                </a:solidFill>
                <a:latin typeface="+mn-lt"/>
                <a:ea typeface="+mn-ea"/>
                <a:cs typeface="+mn-cs"/>
              </a:rPr>
              <a:t>Data Analytics</a:t>
            </a:r>
          </a:p>
        </p:txBody>
      </p:sp>
      <p:pic>
        <p:nvPicPr>
          <p:cNvPr id="3" name="Picture 2" descr="A green and yellow list of words&#10;&#10;AI-generated content may be incorrect.">
            <a:extLst>
              <a:ext uri="{FF2B5EF4-FFF2-40B4-BE49-F238E27FC236}">
                <a16:creationId xmlns:a16="http://schemas.microsoft.com/office/drawing/2014/main" id="{7D927D6B-90A8-0D53-A084-581B297E14EF}"/>
              </a:ext>
            </a:extLst>
          </p:cNvPr>
          <p:cNvPicPr>
            <a:picLocks noChangeAspect="1"/>
          </p:cNvPicPr>
          <p:nvPr/>
        </p:nvPicPr>
        <p:blipFill>
          <a:blip r:embed="rId2"/>
          <a:stretch>
            <a:fillRect/>
          </a:stretch>
        </p:blipFill>
        <p:spPr>
          <a:xfrm>
            <a:off x="107575" y="136525"/>
            <a:ext cx="8993541" cy="6584950"/>
          </a:xfrm>
          <a:prstGeom prst="rect">
            <a:avLst/>
          </a:prstGeom>
        </p:spPr>
      </p:pic>
    </p:spTree>
    <p:extLst>
      <p:ext uri="{BB962C8B-B14F-4D97-AF65-F5344CB8AC3E}">
        <p14:creationId xmlns:p14="http://schemas.microsoft.com/office/powerpoint/2010/main" val="22773739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BF234B-EC87-AB8B-D447-DA550FCD6881}"/>
              </a:ext>
            </a:extLst>
          </p:cNvPr>
          <p:cNvSpPr>
            <a:spLocks noGrp="1"/>
          </p:cNvSpPr>
          <p:nvPr>
            <p:ph type="title"/>
          </p:nvPr>
        </p:nvSpPr>
        <p:spPr>
          <a:xfrm>
            <a:off x="1068923" y="3013252"/>
            <a:ext cx="7886700" cy="831496"/>
          </a:xfrm>
        </p:spPr>
        <p:txBody>
          <a:bodyPr/>
          <a:lstStyle/>
          <a:p>
            <a:r>
              <a:rPr lang="en-IT" dirty="0"/>
              <a:t>Part 2: Intro &amp; Basic Notions</a:t>
            </a:r>
          </a:p>
        </p:txBody>
      </p:sp>
      <p:sp>
        <p:nvSpPr>
          <p:cNvPr id="4" name="Footer Placeholder 3">
            <a:extLst>
              <a:ext uri="{FF2B5EF4-FFF2-40B4-BE49-F238E27FC236}">
                <a16:creationId xmlns:a16="http://schemas.microsoft.com/office/drawing/2014/main" id="{11B8FDBB-C1F2-3A3B-D025-FDE91E6D241C}"/>
              </a:ext>
            </a:extLst>
          </p:cNvPr>
          <p:cNvSpPr>
            <a:spLocks noGrp="1"/>
          </p:cNvSpPr>
          <p:nvPr>
            <p:ph type="ftr" sz="quarter" idx="11"/>
          </p:nvPr>
        </p:nvSpPr>
        <p:spPr/>
        <p:txBody>
          <a:bodyPr/>
          <a:lstStyle/>
          <a:p>
            <a:pPr>
              <a:defRPr/>
            </a:pPr>
            <a:r>
              <a:rPr lang="en-US"/>
              <a:t>Data Analytics</a:t>
            </a:r>
          </a:p>
        </p:txBody>
      </p:sp>
    </p:spTree>
    <p:extLst>
      <p:ext uri="{BB962C8B-B14F-4D97-AF65-F5344CB8AC3E}">
        <p14:creationId xmlns:p14="http://schemas.microsoft.com/office/powerpoint/2010/main" val="10851914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0"/>
            <a:ext cx="7886700" cy="1447800"/>
          </a:xfrm>
        </p:spPr>
        <p:txBody>
          <a:bodyPr>
            <a:normAutofit fontScale="90000"/>
          </a:bodyPr>
          <a:lstStyle/>
          <a:p>
            <a:r>
              <a:rPr lang="en-US" altLang="en-US" dirty="0">
                <a:solidFill>
                  <a:srgbClr val="FF0000"/>
                </a:solidFill>
              </a:rPr>
              <a:t>Foundation of Data Analytics: Business Intelligence</a:t>
            </a:r>
            <a:br>
              <a:rPr lang="en-US" altLang="en-US" dirty="0"/>
            </a:br>
            <a:r>
              <a:rPr lang="en-US" altLang="en-US" sz="2900" dirty="0">
                <a:hlinkClick r:id="rId2"/>
              </a:rPr>
              <a:t>http://en.wikipedia.org/wiki/Business_intelligence</a:t>
            </a:r>
            <a:r>
              <a:rPr lang="en-US" altLang="en-US" sz="2900" dirty="0"/>
              <a:t> </a:t>
            </a:r>
            <a:endParaRPr lang="th-TH" sz="2900" dirty="0"/>
          </a:p>
        </p:txBody>
      </p:sp>
      <p:sp>
        <p:nvSpPr>
          <p:cNvPr id="3" name="Content Placeholder 2"/>
          <p:cNvSpPr>
            <a:spLocks noGrp="1"/>
          </p:cNvSpPr>
          <p:nvPr>
            <p:ph sz="quarter" idx="1"/>
          </p:nvPr>
        </p:nvSpPr>
        <p:spPr>
          <a:xfrm>
            <a:off x="822036" y="1854200"/>
            <a:ext cx="7772400" cy="4573488"/>
          </a:xfrm>
        </p:spPr>
        <p:txBody>
          <a:bodyPr>
            <a:normAutofit/>
          </a:bodyPr>
          <a:lstStyle/>
          <a:p>
            <a:r>
              <a:rPr lang="en-US" altLang="en-US" dirty="0">
                <a:cs typeface="Cordia New" pitchFamily="34" charset="-34"/>
              </a:rPr>
              <a:t>computer-based techniques used in spotting, digging-out, and analyzing business data</a:t>
            </a:r>
          </a:p>
          <a:p>
            <a:r>
              <a:rPr lang="en-US" altLang="en-US" dirty="0">
                <a:cs typeface="Cordia New" pitchFamily="34" charset="-34"/>
              </a:rPr>
              <a:t>BI technologies provide historical, current, and predictive views of business operations</a:t>
            </a:r>
          </a:p>
          <a:p>
            <a:r>
              <a:rPr lang="en-US" altLang="en-US" dirty="0">
                <a:cs typeface="Cordia New" pitchFamily="34" charset="-34"/>
              </a:rPr>
              <a:t>Common functions of business intelligence technologies are reporting, online analytical processing, analytics, </a:t>
            </a:r>
            <a:r>
              <a:rPr lang="en-US" altLang="en-US" b="1" dirty="0">
                <a:cs typeface="Cordia New" pitchFamily="34" charset="-34"/>
              </a:rPr>
              <a:t>data mining</a:t>
            </a:r>
          </a:p>
          <a:p>
            <a:r>
              <a:rPr lang="en-US" altLang="en-US" dirty="0">
                <a:cs typeface="Cordia New" pitchFamily="34" charset="-34"/>
              </a:rPr>
              <a:t>Business intelligence aims to support better business decision-making</a:t>
            </a:r>
          </a:p>
          <a:p>
            <a:endParaRPr lang="th-TH" dirty="0"/>
          </a:p>
        </p:txBody>
      </p:sp>
      <p:sp>
        <p:nvSpPr>
          <p:cNvPr id="4" name="Slide Number Placeholder 3"/>
          <p:cNvSpPr>
            <a:spLocks noGrp="1"/>
          </p:cNvSpPr>
          <p:nvPr>
            <p:ph type="sldNum" sz="quarter" idx="12"/>
          </p:nvPr>
        </p:nvSpPr>
        <p:spPr/>
        <p:txBody>
          <a:bodyPr/>
          <a:lstStyle/>
          <a:p>
            <a:fld id="{92928169-203D-435C-A454-1663901E9437}" type="slidenum">
              <a:rPr lang="en-US" smtClean="0"/>
              <a:pPr/>
              <a:t>32</a:t>
            </a:fld>
            <a:endParaRPr lang="th-TH"/>
          </a:p>
        </p:txBody>
      </p:sp>
    </p:spTree>
    <p:extLst>
      <p:ext uri="{BB962C8B-B14F-4D97-AF65-F5344CB8AC3E}">
        <p14:creationId xmlns:p14="http://schemas.microsoft.com/office/powerpoint/2010/main" val="313701547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300251" y="288061"/>
            <a:ext cx="8652679" cy="836683"/>
          </a:xfrm>
          <a:prstGeom prst="rect">
            <a:avLst/>
          </a:prstGeom>
        </p:spPr>
        <p:txBody>
          <a:bodyPr anchor="ctr">
            <a:normAutofit fontScale="25000" lnSpcReduction="20000"/>
          </a:bodyPr>
          <a:lstStyle>
            <a:lvl1pPr algn="l" rtl="0" eaLnBrk="1" latinLnBrk="0" hangingPunct="1">
              <a:spcBef>
                <a:spcPct val="0"/>
              </a:spcBef>
              <a:buNone/>
              <a:defRPr kumimoji="0" sz="4300" kern="1200">
                <a:solidFill>
                  <a:schemeClr val="tx2">
                    <a:satMod val="130000"/>
                  </a:schemeClr>
                </a:solidFill>
                <a:effectLst>
                  <a:outerShdw blurRad="50000" dist="30000" dir="5400000" algn="tl" rotWithShape="0">
                    <a:srgbClr val="000000">
                      <a:alpha val="30000"/>
                    </a:srgbClr>
                  </a:outerShdw>
                </a:effectLst>
                <a:latin typeface="+mj-lt"/>
                <a:ea typeface="+mj-ea"/>
                <a:cs typeface="+mj-cs"/>
              </a:defRPr>
            </a:lvl1pPr>
            <a:extLst/>
          </a:lstStyle>
          <a:p>
            <a:r>
              <a:rPr lang="en-US" sz="21600" b="1" dirty="0">
                <a:solidFill>
                  <a:srgbClr val="C00000"/>
                </a:solidFill>
                <a:latin typeface="Cordia New" panose="020B0304020202020204" pitchFamily="34" charset="-34"/>
                <a:cs typeface="Cordia New" panose="020B0304020202020204" pitchFamily="34" charset="-34"/>
              </a:rPr>
              <a:t>Business Intelligence System Architecture </a:t>
            </a:r>
            <a:br>
              <a:rPr lang="en-US" dirty="0">
                <a:solidFill>
                  <a:srgbClr val="4E5B6F">
                    <a:satMod val="130000"/>
                  </a:srgbClr>
                </a:solidFill>
              </a:rPr>
            </a:br>
            <a:endParaRPr lang="en-US" dirty="0">
              <a:solidFill>
                <a:srgbClr val="4E5B6F">
                  <a:satMod val="130000"/>
                </a:srgbClr>
              </a:solidFill>
            </a:endParaRPr>
          </a:p>
        </p:txBody>
      </p:sp>
      <p:pic>
        <p:nvPicPr>
          <p:cNvPr id="1027"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8120" y="1156481"/>
            <a:ext cx="8945880" cy="49728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Slide Number Placeholder 1"/>
          <p:cNvSpPr>
            <a:spLocks noGrp="1"/>
          </p:cNvSpPr>
          <p:nvPr>
            <p:ph type="sldNum" sz="quarter" idx="12"/>
          </p:nvPr>
        </p:nvSpPr>
        <p:spPr/>
        <p:txBody>
          <a:bodyPr/>
          <a:lstStyle/>
          <a:p>
            <a:pPr>
              <a:defRPr/>
            </a:pPr>
            <a:fld id="{2A3365AE-075B-45FB-ADC0-2F18D90BC8EB}" type="slidenum">
              <a:rPr lang="th-TH" sz="2400" smtClean="0"/>
              <a:pPr>
                <a:defRPr/>
              </a:pPr>
              <a:t>33</a:t>
            </a:fld>
            <a:endParaRPr lang="th-TH" sz="2400" dirty="0"/>
          </a:p>
        </p:txBody>
      </p:sp>
      <p:sp>
        <p:nvSpPr>
          <p:cNvPr id="4" name="TextBox 3">
            <a:extLst>
              <a:ext uri="{FF2B5EF4-FFF2-40B4-BE49-F238E27FC236}">
                <a16:creationId xmlns:a16="http://schemas.microsoft.com/office/drawing/2014/main" id="{5504B19F-734A-7BDE-2138-EB99816DDD2D}"/>
              </a:ext>
            </a:extLst>
          </p:cNvPr>
          <p:cNvSpPr txBox="1"/>
          <p:nvPr/>
        </p:nvSpPr>
        <p:spPr>
          <a:xfrm>
            <a:off x="3230880" y="6488668"/>
            <a:ext cx="4754880" cy="369332"/>
          </a:xfrm>
          <a:prstGeom prst="rect">
            <a:avLst/>
          </a:prstGeom>
          <a:noFill/>
        </p:spPr>
        <p:txBody>
          <a:bodyPr wrap="square">
            <a:spAutoFit/>
          </a:bodyPr>
          <a:lstStyle/>
          <a:p>
            <a:r>
              <a:rPr lang="en-GB" dirty="0"/>
              <a:t>On-Line Analytical Processing</a:t>
            </a:r>
            <a:endParaRPr lang="en-IT" dirty="0"/>
          </a:p>
        </p:txBody>
      </p:sp>
      <p:cxnSp>
        <p:nvCxnSpPr>
          <p:cNvPr id="6" name="Straight Arrow Connector 5">
            <a:extLst>
              <a:ext uri="{FF2B5EF4-FFF2-40B4-BE49-F238E27FC236}">
                <a16:creationId xmlns:a16="http://schemas.microsoft.com/office/drawing/2014/main" id="{380DBE65-77E4-AE51-AC0D-1CAF32D12C39}"/>
              </a:ext>
            </a:extLst>
          </p:cNvPr>
          <p:cNvCxnSpPr>
            <a:stCxn id="4" idx="0"/>
          </p:cNvCxnSpPr>
          <p:nvPr/>
        </p:nvCxnSpPr>
        <p:spPr>
          <a:xfrm flipV="1">
            <a:off x="5608320" y="6058179"/>
            <a:ext cx="548640" cy="430489"/>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6768466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365126"/>
            <a:ext cx="8747760" cy="1325563"/>
          </a:xfrm>
        </p:spPr>
        <p:txBody>
          <a:bodyPr/>
          <a:lstStyle/>
          <a:p>
            <a:r>
              <a:rPr lang="en-US" dirty="0">
                <a:solidFill>
                  <a:srgbClr val="FF0000"/>
                </a:solidFill>
              </a:rPr>
              <a:t>Data Workflows &amp; Data Mining  =&gt; BI</a:t>
            </a:r>
            <a:endParaRPr lang="th-TH" dirty="0">
              <a:solidFill>
                <a:srgbClr val="FF0000"/>
              </a:solidFill>
            </a:endParaRPr>
          </a:p>
        </p:txBody>
      </p:sp>
      <p:pic>
        <p:nvPicPr>
          <p:cNvPr id="4" name="Picture 2" descr="BI model"/>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tretch>
            <a:fillRect/>
          </a:stretch>
        </p:blipFill>
        <p:spPr>
          <a:xfrm>
            <a:off x="628649" y="1356360"/>
            <a:ext cx="7696099" cy="5365116"/>
          </a:xfrm>
          <a:solidFill>
            <a:schemeClr val="tx1">
              <a:alpha val="31633"/>
            </a:schemeClr>
          </a:solidFill>
        </p:spPr>
      </p:pic>
      <p:sp>
        <p:nvSpPr>
          <p:cNvPr id="3" name="Slide Number Placeholder 2"/>
          <p:cNvSpPr>
            <a:spLocks noGrp="1"/>
          </p:cNvSpPr>
          <p:nvPr>
            <p:ph type="sldNum" sz="quarter" idx="12"/>
          </p:nvPr>
        </p:nvSpPr>
        <p:spPr/>
        <p:txBody>
          <a:bodyPr/>
          <a:lstStyle/>
          <a:p>
            <a:fld id="{92928169-203D-435C-A454-1663901E9437}" type="slidenum">
              <a:rPr lang="en-US" smtClean="0"/>
              <a:pPr/>
              <a:t>34</a:t>
            </a:fld>
            <a:endParaRPr lang="th-TH"/>
          </a:p>
        </p:txBody>
      </p:sp>
      <p:sp>
        <p:nvSpPr>
          <p:cNvPr id="5" name="TextBox 4">
            <a:extLst>
              <a:ext uri="{FF2B5EF4-FFF2-40B4-BE49-F238E27FC236}">
                <a16:creationId xmlns:a16="http://schemas.microsoft.com/office/drawing/2014/main" id="{8BD510DD-26FA-A1F4-481D-17CE9E7EDF00}"/>
              </a:ext>
            </a:extLst>
          </p:cNvPr>
          <p:cNvSpPr txBox="1"/>
          <p:nvPr/>
        </p:nvSpPr>
        <p:spPr>
          <a:xfrm>
            <a:off x="3281680" y="2681923"/>
            <a:ext cx="553357" cy="646331"/>
          </a:xfrm>
          <a:prstGeom prst="rect">
            <a:avLst/>
          </a:prstGeom>
          <a:noFill/>
        </p:spPr>
        <p:txBody>
          <a:bodyPr wrap="none" rtlCol="0">
            <a:spAutoFit/>
          </a:bodyPr>
          <a:lstStyle/>
          <a:p>
            <a:r>
              <a:rPr lang="en-IT" sz="3600" dirty="0"/>
              <a:t>BI</a:t>
            </a:r>
          </a:p>
        </p:txBody>
      </p:sp>
    </p:spTree>
    <p:extLst>
      <p:ext uri="{BB962C8B-B14F-4D97-AF65-F5344CB8AC3E}">
        <p14:creationId xmlns:p14="http://schemas.microsoft.com/office/powerpoint/2010/main" val="103478090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9E711-6136-21B4-80D2-574DC6029624}"/>
              </a:ext>
            </a:extLst>
          </p:cNvPr>
          <p:cNvSpPr>
            <a:spLocks noGrp="1"/>
          </p:cNvSpPr>
          <p:nvPr>
            <p:ph type="title"/>
          </p:nvPr>
        </p:nvSpPr>
        <p:spPr/>
        <p:txBody>
          <a:bodyPr/>
          <a:lstStyle/>
          <a:p>
            <a:endParaRPr lang="en-IT"/>
          </a:p>
        </p:txBody>
      </p:sp>
      <p:pic>
        <p:nvPicPr>
          <p:cNvPr id="6" name="Content Placeholder 5" descr="A diagram of a type of database&#10;&#10;AI-generated content may be incorrect.">
            <a:extLst>
              <a:ext uri="{FF2B5EF4-FFF2-40B4-BE49-F238E27FC236}">
                <a16:creationId xmlns:a16="http://schemas.microsoft.com/office/drawing/2014/main" id="{9BDC5972-0A43-8EDB-4F0C-055253E47D85}"/>
              </a:ext>
            </a:extLst>
          </p:cNvPr>
          <p:cNvPicPr>
            <a:picLocks noGrp="1" noChangeAspect="1"/>
          </p:cNvPicPr>
          <p:nvPr>
            <p:ph idx="1"/>
          </p:nvPr>
        </p:nvPicPr>
        <p:blipFill>
          <a:blip r:embed="rId2"/>
          <a:stretch>
            <a:fillRect/>
          </a:stretch>
        </p:blipFill>
        <p:spPr>
          <a:xfrm>
            <a:off x="849855" y="-236668"/>
            <a:ext cx="7024072" cy="7327270"/>
          </a:xfrm>
          <a:prstGeom prst="rect">
            <a:avLst/>
          </a:prstGeom>
        </p:spPr>
      </p:pic>
    </p:spTree>
    <p:extLst>
      <p:ext uri="{BB962C8B-B14F-4D97-AF65-F5344CB8AC3E}">
        <p14:creationId xmlns:p14="http://schemas.microsoft.com/office/powerpoint/2010/main" val="81387034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0BCE53-F642-DE98-5243-2539E1029ACA}"/>
              </a:ext>
            </a:extLst>
          </p:cNvPr>
          <p:cNvSpPr>
            <a:spLocks noGrp="1"/>
          </p:cNvSpPr>
          <p:nvPr>
            <p:ph type="title"/>
          </p:nvPr>
        </p:nvSpPr>
        <p:spPr/>
        <p:txBody>
          <a:bodyPr/>
          <a:lstStyle/>
          <a:p>
            <a:endParaRPr lang="en-IT"/>
          </a:p>
        </p:txBody>
      </p:sp>
      <p:pic>
        <p:nvPicPr>
          <p:cNvPr id="6" name="Content Placeholder 5" descr="A chart of data analysis&#10;&#10;AI-generated content may be incorrect.">
            <a:extLst>
              <a:ext uri="{FF2B5EF4-FFF2-40B4-BE49-F238E27FC236}">
                <a16:creationId xmlns:a16="http://schemas.microsoft.com/office/drawing/2014/main" id="{8C13E1A7-BB77-1E95-2A70-8C8723CF4AD9}"/>
              </a:ext>
            </a:extLst>
          </p:cNvPr>
          <p:cNvPicPr>
            <a:picLocks noGrp="1" noChangeAspect="1"/>
          </p:cNvPicPr>
          <p:nvPr>
            <p:ph idx="1"/>
          </p:nvPr>
        </p:nvPicPr>
        <p:blipFill>
          <a:blip r:embed="rId2"/>
          <a:stretch>
            <a:fillRect/>
          </a:stretch>
        </p:blipFill>
        <p:spPr>
          <a:xfrm>
            <a:off x="660924" y="-204402"/>
            <a:ext cx="7205542" cy="7205542"/>
          </a:xfrm>
          <a:prstGeom prst="rect">
            <a:avLst/>
          </a:prstGeom>
        </p:spPr>
      </p:pic>
      <p:sp>
        <p:nvSpPr>
          <p:cNvPr id="4" name="Footer Placeholder 3">
            <a:extLst>
              <a:ext uri="{FF2B5EF4-FFF2-40B4-BE49-F238E27FC236}">
                <a16:creationId xmlns:a16="http://schemas.microsoft.com/office/drawing/2014/main" id="{21E63282-C66D-CDE2-7065-FE4016E250CB}"/>
              </a:ext>
            </a:extLst>
          </p:cNvPr>
          <p:cNvSpPr>
            <a:spLocks noGrp="1"/>
          </p:cNvSpPr>
          <p:nvPr>
            <p:ph type="ftr" sz="quarter" idx="11"/>
          </p:nvPr>
        </p:nvSpPr>
        <p:spPr/>
        <p:txBody>
          <a:bodyPr/>
          <a:lstStyle/>
          <a:p>
            <a:pPr>
              <a:defRPr/>
            </a:pPr>
            <a:r>
              <a:rPr lang="en-US"/>
              <a:t>Data Analytics</a:t>
            </a:r>
          </a:p>
        </p:txBody>
      </p:sp>
    </p:spTree>
    <p:extLst>
      <p:ext uri="{BB962C8B-B14F-4D97-AF65-F5344CB8AC3E}">
        <p14:creationId xmlns:p14="http://schemas.microsoft.com/office/powerpoint/2010/main" val="240568335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8556E-E269-18E2-5B2A-10B553E9B95B}"/>
              </a:ext>
            </a:extLst>
          </p:cNvPr>
          <p:cNvSpPr>
            <a:spLocks noGrp="1"/>
          </p:cNvSpPr>
          <p:nvPr>
            <p:ph type="title"/>
          </p:nvPr>
        </p:nvSpPr>
        <p:spPr/>
        <p:txBody>
          <a:bodyPr/>
          <a:lstStyle/>
          <a:p>
            <a:endParaRPr lang="en-IT"/>
          </a:p>
        </p:txBody>
      </p:sp>
      <p:pic>
        <p:nvPicPr>
          <p:cNvPr id="6" name="Content Placeholder 5" descr="A diagram of data analysis&#10;&#10;AI-generated content may be incorrect.">
            <a:extLst>
              <a:ext uri="{FF2B5EF4-FFF2-40B4-BE49-F238E27FC236}">
                <a16:creationId xmlns:a16="http://schemas.microsoft.com/office/drawing/2014/main" id="{E6991944-447B-5459-44BB-1807B1DAA4A2}"/>
              </a:ext>
            </a:extLst>
          </p:cNvPr>
          <p:cNvPicPr>
            <a:picLocks noGrp="1" noChangeAspect="1"/>
          </p:cNvPicPr>
          <p:nvPr>
            <p:ph idx="1"/>
          </p:nvPr>
        </p:nvPicPr>
        <p:blipFill>
          <a:blip r:embed="rId2"/>
          <a:srcRect t="16101"/>
          <a:stretch>
            <a:fillRect/>
          </a:stretch>
        </p:blipFill>
        <p:spPr>
          <a:xfrm>
            <a:off x="628650" y="0"/>
            <a:ext cx="7412019" cy="6941543"/>
          </a:xfrm>
          <a:prstGeom prst="rect">
            <a:avLst/>
          </a:prstGeom>
        </p:spPr>
      </p:pic>
    </p:spTree>
    <p:extLst>
      <p:ext uri="{BB962C8B-B14F-4D97-AF65-F5344CB8AC3E}">
        <p14:creationId xmlns:p14="http://schemas.microsoft.com/office/powerpoint/2010/main" val="93917025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solidFill>
                  <a:srgbClr val="FF0000"/>
                </a:solidFill>
              </a:rPr>
              <a:t>Data Analytics vs. Statistics </a:t>
            </a:r>
            <a:br>
              <a:rPr lang="en-US" b="1" dirty="0">
                <a:solidFill>
                  <a:srgbClr val="FF0000"/>
                </a:solidFill>
              </a:rPr>
            </a:br>
            <a:r>
              <a:rPr lang="en-US" sz="3300" b="1" dirty="0">
                <a:solidFill>
                  <a:srgbClr val="FF0000"/>
                </a:solidFill>
              </a:rPr>
              <a:t>(my first question back in 2013)</a:t>
            </a:r>
          </a:p>
        </p:txBody>
      </p:sp>
      <p:sp>
        <p:nvSpPr>
          <p:cNvPr id="3" name="Content Placeholder 2"/>
          <p:cNvSpPr>
            <a:spLocks noGrp="1"/>
          </p:cNvSpPr>
          <p:nvPr>
            <p:ph sz="quarter" idx="1"/>
          </p:nvPr>
        </p:nvSpPr>
        <p:spPr/>
        <p:txBody>
          <a:bodyPr>
            <a:normAutofit fontScale="62500" lnSpcReduction="20000"/>
          </a:bodyPr>
          <a:lstStyle/>
          <a:p>
            <a:r>
              <a:rPr lang="en-US" dirty="0"/>
              <a:t>Data Mining | Statistics or Something Else? at http://www.daa.com.au/analyticalideas/datamining.html</a:t>
            </a:r>
            <a:br>
              <a:rPr lang="en-US" dirty="0"/>
            </a:br>
            <a:r>
              <a:rPr lang="en-US" dirty="0"/>
              <a:t>(change to </a:t>
            </a:r>
            <a:r>
              <a:rPr lang="en-US" dirty="0">
                <a:hlinkClick r:id="rId2"/>
              </a:rPr>
              <a:t>https://www.daa.com.au/articles/analytical-ideas/</a:t>
            </a:r>
            <a:r>
              <a:rPr lang="en-US" dirty="0"/>
              <a:t> )</a:t>
            </a:r>
            <a:br>
              <a:rPr lang="en-US" dirty="0"/>
            </a:br>
            <a:endParaRPr lang="en-US" dirty="0"/>
          </a:p>
          <a:p>
            <a:r>
              <a:rPr lang="en-US" dirty="0"/>
              <a:t>DATA MINING AND STATISTICS: WHAT IS THE CONNECTION? At</a:t>
            </a:r>
            <a:br>
              <a:rPr lang="en-US" dirty="0"/>
            </a:br>
            <a:r>
              <a:rPr lang="en-US" dirty="0">
                <a:hlinkClick r:id="rId3"/>
              </a:rPr>
              <a:t>http://www.tdan.com/i030fe01.htm</a:t>
            </a:r>
            <a:br>
              <a:rPr lang="en-US" dirty="0"/>
            </a:br>
            <a:r>
              <a:rPr lang="en-US" dirty="0"/>
              <a:t>(change to </a:t>
            </a:r>
            <a:r>
              <a:rPr lang="en-US" dirty="0">
                <a:hlinkClick r:id="rId4"/>
              </a:rPr>
              <a:t>http://tdan.com/data-mining-and-statistics-what-is-the-connection/5226</a:t>
            </a:r>
            <a:r>
              <a:rPr lang="en-US" dirty="0"/>
              <a:t>) </a:t>
            </a:r>
            <a:br>
              <a:rPr lang="en-US" dirty="0"/>
            </a:br>
            <a:r>
              <a:rPr lang="en-US" dirty="0"/>
              <a:t> </a:t>
            </a:r>
          </a:p>
          <a:p>
            <a:r>
              <a:rPr lang="en-US" dirty="0"/>
              <a:t>Data mining Techniques at</a:t>
            </a:r>
            <a:br>
              <a:rPr lang="en-US" dirty="0"/>
            </a:br>
            <a:r>
              <a:rPr lang="en-US" dirty="0"/>
              <a:t>http://www.statsoft.com/textbook/stdatmin.html#eda1</a:t>
            </a:r>
            <a:br>
              <a:rPr lang="en-US" dirty="0"/>
            </a:br>
            <a:r>
              <a:rPr lang="en-US" dirty="0"/>
              <a:t>(change to </a:t>
            </a:r>
            <a:r>
              <a:rPr lang="en-US" dirty="0">
                <a:hlinkClick r:id="rId5"/>
              </a:rPr>
              <a:t>http://www.statsoft.com/Textbook/Data-Mining-Techniques#eda1</a:t>
            </a:r>
            <a:r>
              <a:rPr lang="en-US" dirty="0"/>
              <a:t>)</a:t>
            </a:r>
          </a:p>
          <a:p>
            <a:pPr marL="0" indent="0">
              <a:buNone/>
            </a:pPr>
            <a:endParaRPr lang="en-US" dirty="0"/>
          </a:p>
          <a:p>
            <a:r>
              <a:rPr lang="en-US" dirty="0" err="1"/>
              <a:t>CRoss</a:t>
            </a:r>
            <a:r>
              <a:rPr lang="en-US" dirty="0"/>
              <a:t> Industry Standard Process</a:t>
            </a:r>
            <a:br>
              <a:rPr lang="en-US" dirty="0"/>
            </a:br>
            <a:r>
              <a:rPr lang="en-US" dirty="0"/>
              <a:t>for Data Mining </a:t>
            </a:r>
            <a:r>
              <a:rPr lang="en-US" b="1" dirty="0"/>
              <a:t>(CRISP-DM)</a:t>
            </a:r>
            <a:r>
              <a:rPr lang="en-US" dirty="0"/>
              <a:t> at </a:t>
            </a:r>
            <a:r>
              <a:rPr lang="en-US" dirty="0">
                <a:hlinkClick r:id="rId6"/>
              </a:rPr>
              <a:t>http://www.crisp-dm.org/</a:t>
            </a:r>
            <a:r>
              <a:rPr lang="en-US" dirty="0"/>
              <a:t> </a:t>
            </a:r>
            <a:br>
              <a:rPr lang="en-US" dirty="0"/>
            </a:br>
            <a:r>
              <a:rPr lang="en-US" dirty="0"/>
              <a:t>(no longer available since around 2012?)</a:t>
            </a:r>
            <a:br>
              <a:rPr lang="en-US" dirty="0"/>
            </a:br>
            <a:r>
              <a:rPr lang="en-US" dirty="0">
                <a:hlinkClick r:id="rId7"/>
              </a:rPr>
              <a:t>https://www.kdnuggets.com/2014/10/crisp-dm-top-methodology-analytics-data-mining-data-science-projects.html</a:t>
            </a:r>
            <a:r>
              <a:rPr lang="en-US" dirty="0"/>
              <a:t> </a:t>
            </a:r>
          </a:p>
          <a:p>
            <a:pPr lvl="1"/>
            <a:r>
              <a:rPr lang="en-US" dirty="0"/>
              <a:t>look at Process Model of CRISP-DM 1.0 </a:t>
            </a:r>
          </a:p>
          <a:p>
            <a:endParaRPr lang="th-TH" dirty="0"/>
          </a:p>
        </p:txBody>
      </p:sp>
      <p:sp>
        <p:nvSpPr>
          <p:cNvPr id="4" name="Slide Number Placeholder 3"/>
          <p:cNvSpPr>
            <a:spLocks noGrp="1"/>
          </p:cNvSpPr>
          <p:nvPr>
            <p:ph type="sldNum" sz="quarter" idx="12"/>
          </p:nvPr>
        </p:nvSpPr>
        <p:spPr/>
        <p:txBody>
          <a:bodyPr/>
          <a:lstStyle/>
          <a:p>
            <a:fld id="{92928169-203D-435C-A454-1663901E9437}" type="slidenum">
              <a:rPr lang="en-US" smtClean="0"/>
              <a:pPr/>
              <a:t>38</a:t>
            </a:fld>
            <a:endParaRPr lang="th-TH"/>
          </a:p>
        </p:txBody>
      </p:sp>
    </p:spTree>
    <p:extLst>
      <p:ext uri="{BB962C8B-B14F-4D97-AF65-F5344CB8AC3E}">
        <p14:creationId xmlns:p14="http://schemas.microsoft.com/office/powerpoint/2010/main" val="186600044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5083" y="-72233"/>
            <a:ext cx="7886700" cy="1325563"/>
          </a:xfrm>
        </p:spPr>
        <p:txBody>
          <a:bodyPr>
            <a:normAutofit/>
          </a:bodyPr>
          <a:lstStyle/>
          <a:p>
            <a:r>
              <a:rPr lang="en-US" dirty="0">
                <a:solidFill>
                  <a:srgbClr val="FF0000"/>
                </a:solidFill>
              </a:rPr>
              <a:t>Statistical methods</a:t>
            </a:r>
            <a:endParaRPr lang="th-TH" dirty="0">
              <a:solidFill>
                <a:srgbClr val="FF0000"/>
              </a:solidFill>
            </a:endParaRPr>
          </a:p>
        </p:txBody>
      </p:sp>
      <p:sp>
        <p:nvSpPr>
          <p:cNvPr id="3" name="Content Placeholder 2"/>
          <p:cNvSpPr>
            <a:spLocks noGrp="1"/>
          </p:cNvSpPr>
          <p:nvPr>
            <p:ph sz="quarter" idx="1"/>
          </p:nvPr>
        </p:nvSpPr>
        <p:spPr>
          <a:xfrm>
            <a:off x="231486" y="1253330"/>
            <a:ext cx="8653895" cy="5604669"/>
          </a:xfrm>
        </p:spPr>
        <p:txBody>
          <a:bodyPr>
            <a:normAutofit fontScale="77500" lnSpcReduction="20000"/>
          </a:bodyPr>
          <a:lstStyle/>
          <a:p>
            <a:r>
              <a:rPr lang="en-US" dirty="0"/>
              <a:t>Level of measurement of variable: </a:t>
            </a:r>
          </a:p>
          <a:p>
            <a:pPr lvl="1"/>
            <a:r>
              <a:rPr lang="en-US" dirty="0"/>
              <a:t>Qualitative (nominal, ordinal)</a:t>
            </a:r>
          </a:p>
          <a:p>
            <a:pPr lvl="1"/>
            <a:r>
              <a:rPr lang="en-US" dirty="0"/>
              <a:t>Quantitative (interval, ratio or scale)</a:t>
            </a:r>
          </a:p>
          <a:p>
            <a:pPr lvl="1"/>
            <a:endParaRPr lang="en-US" dirty="0"/>
          </a:p>
          <a:p>
            <a:r>
              <a:rPr lang="en-US" dirty="0"/>
              <a:t>Variable:</a:t>
            </a:r>
            <a:r>
              <a:rPr lang="th-TH" dirty="0"/>
              <a:t> </a:t>
            </a:r>
            <a:r>
              <a:rPr lang="en-US" dirty="0"/>
              <a:t>Dependent or Independent/Predictor</a:t>
            </a:r>
          </a:p>
          <a:p>
            <a:endParaRPr lang="en-US" dirty="0"/>
          </a:p>
          <a:p>
            <a:r>
              <a:rPr lang="en-US" dirty="0"/>
              <a:t>Descriptive statistics</a:t>
            </a:r>
          </a:p>
          <a:p>
            <a:pPr lvl="1"/>
            <a:r>
              <a:rPr lang="en-US" dirty="0"/>
              <a:t>Qualitative: frequency &amp; percentage</a:t>
            </a:r>
          </a:p>
          <a:p>
            <a:pPr lvl="1"/>
            <a:r>
              <a:rPr lang="en-US" dirty="0"/>
              <a:t>Quantitative: mean &amp; SD</a:t>
            </a:r>
          </a:p>
          <a:p>
            <a:endParaRPr lang="en-US" dirty="0"/>
          </a:p>
          <a:p>
            <a:r>
              <a:rPr lang="en-US" dirty="0"/>
              <a:t>Inferential statistics: from sample statistics make inference to population parameters via the process of statistical hypothesis testing </a:t>
            </a:r>
            <a:br>
              <a:rPr lang="en-US" dirty="0"/>
            </a:br>
            <a:r>
              <a:rPr lang="en-US" dirty="0"/>
              <a:t>(test is significant or not)</a:t>
            </a:r>
          </a:p>
          <a:p>
            <a:endParaRPr lang="en-US" dirty="0"/>
          </a:p>
          <a:p>
            <a:r>
              <a:rPr lang="en-US" dirty="0"/>
              <a:t>Do analysis on sample data and make inference to population parameters of interest</a:t>
            </a:r>
          </a:p>
          <a:p>
            <a:pPr lvl="1"/>
            <a:r>
              <a:rPr lang="en-US" dirty="0"/>
              <a:t>Validity of conclusion depends on sample that is a good representation of population</a:t>
            </a:r>
          </a:p>
          <a:p>
            <a:pPr lvl="1"/>
            <a:endParaRPr lang="th-TH" dirty="0"/>
          </a:p>
        </p:txBody>
      </p:sp>
      <p:sp>
        <p:nvSpPr>
          <p:cNvPr id="4" name="Slide Number Placeholder 3"/>
          <p:cNvSpPr>
            <a:spLocks noGrp="1"/>
          </p:cNvSpPr>
          <p:nvPr>
            <p:ph type="sldNum" sz="quarter" idx="12"/>
          </p:nvPr>
        </p:nvSpPr>
        <p:spPr/>
        <p:txBody>
          <a:bodyPr/>
          <a:lstStyle/>
          <a:p>
            <a:fld id="{92928169-203D-435C-A454-1663901E9437}" type="slidenum">
              <a:rPr lang="en-US" smtClean="0"/>
              <a:pPr/>
              <a:t>39</a:t>
            </a:fld>
            <a:endParaRPr lang="th-TH"/>
          </a:p>
        </p:txBody>
      </p:sp>
    </p:spTree>
    <p:extLst>
      <p:ext uri="{BB962C8B-B14F-4D97-AF65-F5344CB8AC3E}">
        <p14:creationId xmlns:p14="http://schemas.microsoft.com/office/powerpoint/2010/main" val="18042274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65305F-291E-EDE1-F90C-B4091D6D4383}"/>
              </a:ext>
            </a:extLst>
          </p:cNvPr>
          <p:cNvSpPr>
            <a:spLocks noGrp="1"/>
          </p:cNvSpPr>
          <p:nvPr>
            <p:ph type="title"/>
          </p:nvPr>
        </p:nvSpPr>
        <p:spPr/>
        <p:txBody>
          <a:bodyPr/>
          <a:lstStyle/>
          <a:p>
            <a:endParaRPr lang="en-IT"/>
          </a:p>
        </p:txBody>
      </p:sp>
      <p:pic>
        <p:nvPicPr>
          <p:cNvPr id="6" name="Content Placeholder 5" descr="A screenshot of a website&#10;&#10;Description automatically generated">
            <a:extLst>
              <a:ext uri="{FF2B5EF4-FFF2-40B4-BE49-F238E27FC236}">
                <a16:creationId xmlns:a16="http://schemas.microsoft.com/office/drawing/2014/main" id="{C783369C-9CD1-5E82-7B5A-223EFEC46CB8}"/>
              </a:ext>
            </a:extLst>
          </p:cNvPr>
          <p:cNvPicPr>
            <a:picLocks noGrp="1" noChangeAspect="1"/>
          </p:cNvPicPr>
          <p:nvPr>
            <p:ph idx="1"/>
          </p:nvPr>
        </p:nvPicPr>
        <p:blipFill>
          <a:blip r:embed="rId2"/>
          <a:stretch>
            <a:fillRect/>
          </a:stretch>
        </p:blipFill>
        <p:spPr>
          <a:xfrm>
            <a:off x="-79371" y="-117299"/>
            <a:ext cx="10599926" cy="7092598"/>
          </a:xfrm>
        </p:spPr>
      </p:pic>
      <p:sp>
        <p:nvSpPr>
          <p:cNvPr id="4" name="Footer Placeholder 3">
            <a:extLst>
              <a:ext uri="{FF2B5EF4-FFF2-40B4-BE49-F238E27FC236}">
                <a16:creationId xmlns:a16="http://schemas.microsoft.com/office/drawing/2014/main" id="{C9FB5173-5036-F2CF-6490-ABFD4FB725C1}"/>
              </a:ext>
            </a:extLst>
          </p:cNvPr>
          <p:cNvSpPr>
            <a:spLocks noGrp="1"/>
          </p:cNvSpPr>
          <p:nvPr>
            <p:ph type="ftr" sz="quarter" idx="11"/>
          </p:nvPr>
        </p:nvSpPr>
        <p:spPr/>
        <p:txBody>
          <a:bodyPr/>
          <a:lstStyle/>
          <a:p>
            <a:pPr>
              <a:defRPr/>
            </a:pPr>
            <a:r>
              <a:rPr lang="en-US"/>
              <a:t>Data Analytics</a:t>
            </a:r>
          </a:p>
        </p:txBody>
      </p:sp>
      <p:pic>
        <p:nvPicPr>
          <p:cNvPr id="2050" name="Picture 2" descr="ESA - Career opportunities">
            <a:extLst>
              <a:ext uri="{FF2B5EF4-FFF2-40B4-BE49-F238E27FC236}">
                <a16:creationId xmlns:a16="http://schemas.microsoft.com/office/drawing/2014/main" id="{7B3B9AFD-6A5B-7111-C3DA-A517A5FD0B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81707" y="217753"/>
            <a:ext cx="2067286" cy="20672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324941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a:xfrm>
            <a:off x="457200" y="274638"/>
            <a:ext cx="8435975" cy="1143000"/>
          </a:xfrm>
        </p:spPr>
        <p:txBody>
          <a:bodyPr/>
          <a:lstStyle/>
          <a:p>
            <a:pPr eaLnBrk="1" hangingPunct="1">
              <a:defRPr/>
            </a:pPr>
            <a:r>
              <a:rPr lang="en-US" sz="4000" dirty="0">
                <a:solidFill>
                  <a:srgbClr val="FF0000"/>
                </a:solidFill>
              </a:rPr>
              <a:t>Steps in statistical hypothesis testing</a:t>
            </a:r>
            <a:endParaRPr lang="th-TH" sz="4000" dirty="0">
              <a:solidFill>
                <a:srgbClr val="FF0000"/>
              </a:solidFill>
            </a:endParaRPr>
          </a:p>
        </p:txBody>
      </p:sp>
      <p:sp>
        <p:nvSpPr>
          <p:cNvPr id="32771" name="Rectangle 3"/>
          <p:cNvSpPr>
            <a:spLocks noGrp="1" noChangeArrowheads="1"/>
          </p:cNvSpPr>
          <p:nvPr>
            <p:ph type="body" idx="1"/>
          </p:nvPr>
        </p:nvSpPr>
        <p:spPr>
          <a:xfrm>
            <a:off x="468313" y="1412875"/>
            <a:ext cx="8229600" cy="5257800"/>
          </a:xfrm>
        </p:spPr>
        <p:txBody>
          <a:bodyPr/>
          <a:lstStyle/>
          <a:p>
            <a:pPr marL="609600" indent="-609600" eaLnBrk="1" hangingPunct="1">
              <a:lnSpc>
                <a:spcPct val="100000"/>
              </a:lnSpc>
              <a:buFont typeface="Wingdings" pitchFamily="2" charset="2"/>
              <a:buAutoNum type="arabicPeriod"/>
              <a:defRPr/>
            </a:pPr>
            <a:r>
              <a:rPr lang="en-US" sz="2800" dirty="0"/>
              <a:t>Formulate hypothesis: H</a:t>
            </a:r>
            <a:r>
              <a:rPr lang="en-US" sz="2800" baseline="-25000" dirty="0"/>
              <a:t>o</a:t>
            </a:r>
            <a:r>
              <a:rPr lang="en-US" sz="2800" dirty="0"/>
              <a:t> and H</a:t>
            </a:r>
            <a:r>
              <a:rPr lang="en-US" sz="2800" baseline="-25000" dirty="0"/>
              <a:t>1</a:t>
            </a:r>
            <a:r>
              <a:rPr lang="th-TH" sz="2800" dirty="0"/>
              <a:t> </a:t>
            </a:r>
          </a:p>
          <a:p>
            <a:pPr marL="609600" indent="-609600" eaLnBrk="1" hangingPunct="1">
              <a:lnSpc>
                <a:spcPct val="100000"/>
              </a:lnSpc>
              <a:buFont typeface="Wingdings" pitchFamily="2" charset="2"/>
              <a:buAutoNum type="arabicPeriod"/>
              <a:defRPr/>
            </a:pPr>
            <a:r>
              <a:rPr lang="en-US" sz="2800" dirty="0"/>
              <a:t>Set level of significance (</a:t>
            </a:r>
            <a:r>
              <a:rPr lang="el-GR" sz="2800" dirty="0">
                <a:latin typeface="Times New Roman" pitchFamily="18" charset="0"/>
                <a:cs typeface="Times New Roman" pitchFamily="18" charset="0"/>
              </a:rPr>
              <a:t>α</a:t>
            </a:r>
            <a:r>
              <a:rPr lang="en-US" sz="2800" dirty="0"/>
              <a:t> = 0.05, 0.01, 0.10)</a:t>
            </a:r>
          </a:p>
          <a:p>
            <a:pPr marL="609600" indent="-609600" eaLnBrk="1" hangingPunct="1">
              <a:lnSpc>
                <a:spcPct val="100000"/>
              </a:lnSpc>
              <a:buFont typeface="Wingdings" pitchFamily="2" charset="2"/>
              <a:buAutoNum type="arabicPeriod"/>
              <a:defRPr/>
            </a:pPr>
            <a:r>
              <a:rPr lang="en-US" sz="2800" dirty="0"/>
              <a:t>Statistics used to test hypothesis in (1)</a:t>
            </a:r>
          </a:p>
          <a:p>
            <a:pPr marL="990600" lvl="1" indent="-533400" eaLnBrk="1" hangingPunct="1">
              <a:lnSpc>
                <a:spcPct val="100000"/>
              </a:lnSpc>
              <a:defRPr/>
            </a:pPr>
            <a:r>
              <a:rPr lang="en-US" sz="2400" dirty="0"/>
              <a:t>This statistics is called “Inferential statistics”</a:t>
            </a:r>
            <a:br>
              <a:rPr lang="en-US" sz="2400" dirty="0"/>
            </a:br>
            <a:r>
              <a:rPr lang="en-US" sz="2400" dirty="0"/>
              <a:t>Formulae (don’t need to know)</a:t>
            </a:r>
          </a:p>
          <a:p>
            <a:pPr marL="990600" lvl="1" indent="-533400">
              <a:lnSpc>
                <a:spcPct val="80000"/>
              </a:lnSpc>
              <a:defRPr/>
            </a:pPr>
            <a:r>
              <a:rPr lang="en-US" sz="2400" dirty="0"/>
              <a:t>Has distribution (Z, t, F, </a:t>
            </a:r>
            <a:r>
              <a:rPr lang="el-GR" sz="2400" dirty="0">
                <a:latin typeface="Times New Roman" pitchFamily="18" charset="0"/>
                <a:cs typeface="Times New Roman" pitchFamily="18" charset="0"/>
              </a:rPr>
              <a:t>χ</a:t>
            </a:r>
            <a:r>
              <a:rPr lang="en-US" sz="2400" baseline="30000" dirty="0"/>
              <a:t>2</a:t>
            </a:r>
            <a:r>
              <a:rPr lang="en-US" sz="2400" dirty="0"/>
              <a:t>) under </a:t>
            </a:r>
            <a:r>
              <a:rPr lang="en-US" dirty="0"/>
              <a:t>H</a:t>
            </a:r>
            <a:r>
              <a:rPr lang="en-US" baseline="-25000" dirty="0"/>
              <a:t>o</a:t>
            </a:r>
            <a:endParaRPr lang="en-US" sz="2400" dirty="0"/>
          </a:p>
          <a:p>
            <a:pPr marL="609600" indent="-609600" eaLnBrk="1" hangingPunct="1">
              <a:lnSpc>
                <a:spcPct val="100000"/>
              </a:lnSpc>
              <a:buFont typeface="Wingdings" pitchFamily="2" charset="2"/>
              <a:buAutoNum type="arabicPeriod"/>
              <a:defRPr/>
            </a:pPr>
            <a:r>
              <a:rPr lang="en-US" sz="2800" dirty="0"/>
              <a:t>Decision rule: Reject H</a:t>
            </a:r>
            <a:r>
              <a:rPr lang="en-US" sz="2800" baseline="-25000" dirty="0"/>
              <a:t>o </a:t>
            </a:r>
            <a:r>
              <a:rPr lang="en-US" sz="2800" dirty="0"/>
              <a:t>if P-value &lt; </a:t>
            </a:r>
            <a:r>
              <a:rPr lang="el-GR" sz="2800" dirty="0">
                <a:latin typeface="Times New Roman" pitchFamily="18" charset="0"/>
                <a:cs typeface="Times New Roman" pitchFamily="18" charset="0"/>
              </a:rPr>
              <a:t>α</a:t>
            </a:r>
            <a:r>
              <a:rPr lang="en-US" sz="2800" dirty="0"/>
              <a:t> </a:t>
            </a:r>
          </a:p>
          <a:p>
            <a:pPr marL="609600" indent="-609600" eaLnBrk="1" hangingPunct="1">
              <a:lnSpc>
                <a:spcPct val="100000"/>
              </a:lnSpc>
              <a:buFont typeface="Wingdings" pitchFamily="2" charset="2"/>
              <a:buAutoNum type="arabicPeriod"/>
              <a:defRPr/>
            </a:pPr>
            <a:r>
              <a:rPr lang="en-US" sz="2800" dirty="0"/>
              <a:t>Calculate statistics and p-value</a:t>
            </a:r>
          </a:p>
          <a:p>
            <a:pPr marL="990600" lvl="1" indent="-533400" eaLnBrk="1" hangingPunct="1">
              <a:lnSpc>
                <a:spcPct val="80000"/>
              </a:lnSpc>
              <a:defRPr/>
            </a:pPr>
            <a:r>
              <a:rPr lang="en-US" sz="2400" dirty="0"/>
              <a:t>Statistical package gives these values </a:t>
            </a:r>
          </a:p>
          <a:p>
            <a:pPr marL="609600" indent="-609600" eaLnBrk="1" hangingPunct="1">
              <a:lnSpc>
                <a:spcPct val="100000"/>
              </a:lnSpc>
              <a:buFont typeface="Wingdings" pitchFamily="2" charset="2"/>
              <a:buAutoNum type="arabicPeriod"/>
              <a:defRPr/>
            </a:pPr>
            <a:r>
              <a:rPr lang="en-US" sz="2800" dirty="0"/>
              <a:t>Make decision: Reject H</a:t>
            </a:r>
            <a:r>
              <a:rPr lang="en-US" sz="2800" baseline="-25000" dirty="0"/>
              <a:t>o </a:t>
            </a:r>
            <a:r>
              <a:rPr lang="en-US" sz="2800" dirty="0"/>
              <a:t>or Do not reject H</a:t>
            </a:r>
            <a:r>
              <a:rPr lang="en-US" sz="2800" baseline="-25000" dirty="0"/>
              <a:t>o</a:t>
            </a:r>
          </a:p>
          <a:p>
            <a:pPr marL="990600" lvl="1" indent="-533400" eaLnBrk="1" hangingPunct="1">
              <a:lnSpc>
                <a:spcPct val="80000"/>
              </a:lnSpc>
              <a:defRPr/>
            </a:pPr>
            <a:r>
              <a:rPr lang="en-US" sz="2400" dirty="0"/>
              <a:t>Reject H</a:t>
            </a:r>
            <a:r>
              <a:rPr lang="en-US" sz="2400" baseline="-25000" dirty="0"/>
              <a:t>o</a:t>
            </a:r>
            <a:r>
              <a:rPr lang="en-US" sz="2400" dirty="0"/>
              <a:t> means that the test is significant</a:t>
            </a:r>
            <a:r>
              <a:rPr lang="en-US" sz="2400" baseline="-25000" dirty="0"/>
              <a:t>  </a:t>
            </a:r>
            <a:endParaRPr lang="el-GR" sz="2400" baseline="-25000" dirty="0"/>
          </a:p>
        </p:txBody>
      </p:sp>
      <p:sp>
        <p:nvSpPr>
          <p:cNvPr id="4" name="Slide Number Placeholder 3"/>
          <p:cNvSpPr>
            <a:spLocks noGrp="1"/>
          </p:cNvSpPr>
          <p:nvPr>
            <p:ph type="sldNum" sz="quarter" idx="12"/>
          </p:nvPr>
        </p:nvSpPr>
        <p:spPr/>
        <p:txBody>
          <a:bodyPr/>
          <a:lstStyle/>
          <a:p>
            <a:pPr>
              <a:defRPr/>
            </a:pPr>
            <a:fld id="{14FB1203-31FD-407B-B0EE-56E6C7C6BEF8}" type="slidenum">
              <a:rPr lang="en-US" smtClean="0"/>
              <a:pPr>
                <a:defRPr/>
              </a:pPr>
              <a:t>40</a:t>
            </a:fld>
            <a:endParaRPr lang="th-TH"/>
          </a:p>
        </p:txBody>
      </p:sp>
    </p:spTree>
    <p:extLst>
      <p:ext uri="{BB962C8B-B14F-4D97-AF65-F5344CB8AC3E}">
        <p14:creationId xmlns:p14="http://schemas.microsoft.com/office/powerpoint/2010/main" val="144653458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rgbClr val="FF0000"/>
                </a:solidFill>
              </a:rPr>
              <a:t>Type I and Type II errors</a:t>
            </a:r>
            <a:endParaRPr lang="th-TH" dirty="0">
              <a:solidFill>
                <a:srgbClr val="FF0000"/>
              </a:solidFill>
            </a:endParaRPr>
          </a:p>
        </p:txBody>
      </p:sp>
      <p:sp>
        <p:nvSpPr>
          <p:cNvPr id="3" name="Date Placeholder 2"/>
          <p:cNvSpPr>
            <a:spLocks noGrp="1"/>
          </p:cNvSpPr>
          <p:nvPr>
            <p:ph type="dt" sz="half" idx="10"/>
          </p:nvPr>
        </p:nvSpPr>
        <p:spPr/>
        <p:txBody>
          <a:bodyPr/>
          <a:lstStyle/>
          <a:p>
            <a:pPr>
              <a:defRPr/>
            </a:pPr>
            <a:r>
              <a:rPr lang="th-TH"/>
              <a:t>25/06/58</a:t>
            </a:r>
          </a:p>
        </p:txBody>
      </p:sp>
      <p:sp>
        <p:nvSpPr>
          <p:cNvPr id="4" name="Slide Number Placeholder 3"/>
          <p:cNvSpPr>
            <a:spLocks noGrp="1"/>
          </p:cNvSpPr>
          <p:nvPr>
            <p:ph type="sldNum" sz="quarter" idx="12"/>
          </p:nvPr>
        </p:nvSpPr>
        <p:spPr/>
        <p:txBody>
          <a:bodyPr/>
          <a:lstStyle/>
          <a:p>
            <a:pPr>
              <a:defRPr/>
            </a:pPr>
            <a:fld id="{2A3365AE-075B-45FB-ADC0-2F18D90BC8EB}" type="slidenum">
              <a:rPr lang="th-TH" smtClean="0"/>
              <a:pPr>
                <a:defRPr/>
              </a:pPr>
              <a:t>41</a:t>
            </a:fld>
            <a:endParaRPr lang="th-TH" dirty="0"/>
          </a:p>
        </p:txBody>
      </p:sp>
      <p:graphicFrame>
        <p:nvGraphicFramePr>
          <p:cNvPr id="6" name="Content Placeholder 5"/>
          <p:cNvGraphicFramePr>
            <a:graphicFrameLocks noGrp="1"/>
          </p:cNvGraphicFramePr>
          <p:nvPr>
            <p:ph sz="quarter" idx="1"/>
          </p:nvPr>
        </p:nvGraphicFramePr>
        <p:xfrm>
          <a:off x="585397" y="2780928"/>
          <a:ext cx="8163067" cy="3108960"/>
        </p:xfrm>
        <a:graphic>
          <a:graphicData uri="http://schemas.openxmlformats.org/drawingml/2006/table">
            <a:tbl>
              <a:tblPr/>
              <a:tblGrid>
                <a:gridCol w="1943100">
                  <a:extLst>
                    <a:ext uri="{9D8B030D-6E8A-4147-A177-3AD203B41FA5}">
                      <a16:colId xmlns:a16="http://schemas.microsoft.com/office/drawing/2014/main" val="20000"/>
                    </a:ext>
                  </a:extLst>
                </a:gridCol>
                <a:gridCol w="1539447">
                  <a:extLst>
                    <a:ext uri="{9D8B030D-6E8A-4147-A177-3AD203B41FA5}">
                      <a16:colId xmlns:a16="http://schemas.microsoft.com/office/drawing/2014/main" val="20001"/>
                    </a:ext>
                  </a:extLst>
                </a:gridCol>
                <a:gridCol w="2376264">
                  <a:extLst>
                    <a:ext uri="{9D8B030D-6E8A-4147-A177-3AD203B41FA5}">
                      <a16:colId xmlns:a16="http://schemas.microsoft.com/office/drawing/2014/main" val="20002"/>
                    </a:ext>
                  </a:extLst>
                </a:gridCol>
                <a:gridCol w="2304256">
                  <a:extLst>
                    <a:ext uri="{9D8B030D-6E8A-4147-A177-3AD203B41FA5}">
                      <a16:colId xmlns:a16="http://schemas.microsoft.com/office/drawing/2014/main" val="20003"/>
                    </a:ext>
                  </a:extLst>
                </a:gridCol>
              </a:tblGrid>
              <a:tr h="0">
                <a:tc rowSpan="2" gridSpan="2">
                  <a:txBody>
                    <a:bodyPr/>
                    <a:lstStyle/>
                    <a:p>
                      <a:pPr algn="ctr"/>
                      <a:r>
                        <a:rPr lang="en-US" dirty="0">
                          <a:effectLst/>
                        </a:rPr>
                        <a:t> Table of error types</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EAECF0"/>
                    </a:solidFill>
                  </a:tcPr>
                </a:tc>
                <a:tc rowSpan="2" hMerge="1">
                  <a:txBody>
                    <a:bodyPr/>
                    <a:lstStyle/>
                    <a:p>
                      <a:endParaRPr lang="th-TH"/>
                    </a:p>
                  </a:txBody>
                  <a:tcPr/>
                </a:tc>
                <a:tc gridSpan="2">
                  <a:txBody>
                    <a:bodyPr/>
                    <a:lstStyle/>
                    <a:p>
                      <a:pPr algn="ctr"/>
                      <a:r>
                        <a:rPr lang="en-US">
                          <a:effectLst/>
                        </a:rPr>
                        <a:t>Null hypothesis (</a:t>
                      </a:r>
                      <a:r>
                        <a:rPr lang="en-US" i="1">
                          <a:effectLst/>
                        </a:rPr>
                        <a:t>H</a:t>
                      </a:r>
                      <a:r>
                        <a:rPr lang="en-US" baseline="-25000">
                          <a:effectLst/>
                        </a:rPr>
                        <a:t>0</a:t>
                      </a:r>
                      <a:r>
                        <a:rPr lang="en-US">
                          <a:effectLst/>
                        </a:rPr>
                        <a:t>) is</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EAECF0"/>
                    </a:solidFill>
                  </a:tcPr>
                </a:tc>
                <a:tc hMerge="1">
                  <a:txBody>
                    <a:bodyPr/>
                    <a:lstStyle/>
                    <a:p>
                      <a:endParaRPr lang="th-TH"/>
                    </a:p>
                  </a:txBody>
                  <a:tcPr/>
                </a:tc>
                <a:extLst>
                  <a:ext uri="{0D108BD9-81ED-4DB2-BD59-A6C34878D82A}">
                    <a16:rowId xmlns:a16="http://schemas.microsoft.com/office/drawing/2014/main" val="10000"/>
                  </a:ext>
                </a:extLst>
              </a:tr>
              <a:tr h="0">
                <a:tc gridSpan="2" vMerge="1">
                  <a:txBody>
                    <a:bodyPr/>
                    <a:lstStyle/>
                    <a:p>
                      <a:endParaRPr lang="th-TH"/>
                    </a:p>
                  </a:txBody>
                  <a:tcPr/>
                </a:tc>
                <a:tc hMerge="1" vMerge="1">
                  <a:txBody>
                    <a:bodyPr/>
                    <a:lstStyle/>
                    <a:p>
                      <a:endParaRPr lang="th-TH"/>
                    </a:p>
                  </a:txBody>
                  <a:tcPr/>
                </a:tc>
                <a:tc>
                  <a:txBody>
                    <a:bodyPr/>
                    <a:lstStyle/>
                    <a:p>
                      <a:pPr algn="ctr"/>
                      <a:r>
                        <a:rPr lang="en-US">
                          <a:effectLst/>
                        </a:rPr>
                        <a:t>True</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EAECF0"/>
                    </a:solidFill>
                  </a:tcPr>
                </a:tc>
                <a:tc>
                  <a:txBody>
                    <a:bodyPr/>
                    <a:lstStyle/>
                    <a:p>
                      <a:pPr algn="ctr"/>
                      <a:r>
                        <a:rPr lang="en-US">
                          <a:effectLst/>
                        </a:rPr>
                        <a:t>False</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EAECF0"/>
                    </a:solidFill>
                  </a:tcPr>
                </a:tc>
                <a:extLst>
                  <a:ext uri="{0D108BD9-81ED-4DB2-BD59-A6C34878D82A}">
                    <a16:rowId xmlns:a16="http://schemas.microsoft.com/office/drawing/2014/main" val="10001"/>
                  </a:ext>
                </a:extLst>
              </a:tr>
              <a:tr h="0">
                <a:tc rowSpan="2">
                  <a:txBody>
                    <a:bodyPr/>
                    <a:lstStyle/>
                    <a:p>
                      <a:pPr algn="ctr"/>
                      <a:r>
                        <a:rPr lang="en-US">
                          <a:effectLst/>
                        </a:rPr>
                        <a:t>Decision About Null Hypothesis (</a:t>
                      </a:r>
                      <a:r>
                        <a:rPr lang="en-US" i="1">
                          <a:effectLst/>
                        </a:rPr>
                        <a:t>H</a:t>
                      </a:r>
                      <a:r>
                        <a:rPr lang="en-US" baseline="-25000">
                          <a:effectLst/>
                        </a:rPr>
                        <a:t>0</a:t>
                      </a:r>
                      <a:r>
                        <a:rPr lang="en-US">
                          <a:effectLst/>
                        </a:rPr>
                        <a:t>)</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EAECF0"/>
                    </a:solidFill>
                  </a:tcPr>
                </a:tc>
                <a:tc>
                  <a:txBody>
                    <a:bodyPr/>
                    <a:lstStyle/>
                    <a:p>
                      <a:pPr algn="ctr"/>
                      <a:r>
                        <a:rPr lang="en-US" dirty="0">
                          <a:effectLst/>
                        </a:rPr>
                        <a:t>Reject</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EAECF0"/>
                    </a:solidFill>
                  </a:tcPr>
                </a:tc>
                <a:tc>
                  <a:txBody>
                    <a:bodyPr/>
                    <a:lstStyle/>
                    <a:p>
                      <a:pPr algn="ctr"/>
                      <a:r>
                        <a:rPr lang="en-US" dirty="0">
                          <a:solidFill>
                            <a:srgbClr val="FF0000"/>
                          </a:solidFill>
                          <a:effectLst/>
                        </a:rPr>
                        <a:t>Type I error</a:t>
                      </a:r>
                      <a:br>
                        <a:rPr lang="en-US" dirty="0">
                          <a:effectLst/>
                        </a:rPr>
                      </a:br>
                      <a:r>
                        <a:rPr lang="en-US" dirty="0">
                          <a:effectLst/>
                        </a:rPr>
                        <a:t>(False Positive)</a:t>
                      </a:r>
                    </a:p>
                    <a:p>
                      <a:pPr algn="ctr"/>
                      <a:r>
                        <a:rPr kumimoji="0" lang="en-US" sz="1800" kern="1200" dirty="0">
                          <a:solidFill>
                            <a:schemeClr val="tx1"/>
                          </a:solidFill>
                          <a:effectLst/>
                          <a:latin typeface="+mn-lt"/>
                          <a:ea typeface="+mn-ea"/>
                          <a:cs typeface="+mn-cs"/>
                        </a:rPr>
                        <a:t>α</a:t>
                      </a:r>
                      <a:endParaRPr lang="en-US" dirty="0">
                        <a:effectLst/>
                      </a:endParaRP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pPr algn="ctr"/>
                      <a:r>
                        <a:rPr lang="en-US" dirty="0">
                          <a:effectLst/>
                        </a:rPr>
                        <a:t>Correct inference</a:t>
                      </a:r>
                      <a:br>
                        <a:rPr lang="en-US" dirty="0">
                          <a:effectLst/>
                        </a:rPr>
                      </a:br>
                      <a:r>
                        <a:rPr lang="en-US" dirty="0">
                          <a:effectLst/>
                        </a:rPr>
                        <a:t>(True Positive)</a:t>
                      </a:r>
                    </a:p>
                    <a:p>
                      <a:pPr algn="ctr"/>
                      <a:r>
                        <a:rPr kumimoji="0" lang="en-US" sz="1800" b="0" kern="1200" dirty="0">
                          <a:solidFill>
                            <a:srgbClr val="00B050"/>
                          </a:solidFill>
                          <a:effectLst/>
                          <a:latin typeface="+mn-lt"/>
                          <a:ea typeface="+mn-ea"/>
                          <a:cs typeface="+mn-cs"/>
                        </a:rPr>
                        <a:t>Power of the test (1 – β)</a:t>
                      </a:r>
                      <a:endParaRPr lang="en-US" b="0" dirty="0">
                        <a:solidFill>
                          <a:srgbClr val="00B050"/>
                        </a:solidFill>
                        <a:effectLst/>
                      </a:endParaRP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10002"/>
                  </a:ext>
                </a:extLst>
              </a:tr>
              <a:tr h="0">
                <a:tc vMerge="1">
                  <a:txBody>
                    <a:bodyPr/>
                    <a:lstStyle/>
                    <a:p>
                      <a:endParaRPr lang="th-TH"/>
                    </a:p>
                  </a:txBody>
                  <a:tcPr/>
                </a:tc>
                <a:tc>
                  <a:txBody>
                    <a:bodyPr/>
                    <a:lstStyle/>
                    <a:p>
                      <a:pPr algn="ctr"/>
                      <a:r>
                        <a:rPr lang="en-US" dirty="0">
                          <a:effectLst/>
                        </a:rPr>
                        <a:t>Accept</a:t>
                      </a:r>
                    </a:p>
                    <a:p>
                      <a:pPr algn="ctr"/>
                      <a:r>
                        <a:rPr lang="en-US" dirty="0">
                          <a:effectLst/>
                        </a:rPr>
                        <a:t>(Do not reject)</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EAECF0"/>
                    </a:solidFill>
                  </a:tcPr>
                </a:tc>
                <a:tc>
                  <a:txBody>
                    <a:bodyPr/>
                    <a:lstStyle/>
                    <a:p>
                      <a:pPr algn="ctr"/>
                      <a:r>
                        <a:rPr lang="en-US" dirty="0">
                          <a:effectLst/>
                        </a:rPr>
                        <a:t>Correct inference</a:t>
                      </a:r>
                      <a:br>
                        <a:rPr lang="en-US" dirty="0">
                          <a:effectLst/>
                        </a:rPr>
                      </a:br>
                      <a:r>
                        <a:rPr lang="en-US" dirty="0">
                          <a:effectLst/>
                        </a:rPr>
                        <a:t>(True Negative)</a:t>
                      </a:r>
                    </a:p>
                    <a:p>
                      <a:pPr algn="ctr"/>
                      <a:r>
                        <a:rPr kumimoji="0" lang="en-US" sz="1800" kern="1200" dirty="0">
                          <a:solidFill>
                            <a:srgbClr val="00B050"/>
                          </a:solidFill>
                          <a:effectLst/>
                          <a:latin typeface="+mn-lt"/>
                          <a:ea typeface="+mn-ea"/>
                          <a:cs typeface="+mn-cs"/>
                        </a:rPr>
                        <a:t>Confidence Level (1 – α)</a:t>
                      </a:r>
                      <a:endParaRPr lang="en-US" dirty="0">
                        <a:solidFill>
                          <a:srgbClr val="00B050"/>
                        </a:solidFill>
                        <a:effectLst/>
                      </a:endParaRP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pPr algn="ctr"/>
                      <a:r>
                        <a:rPr lang="en-US" dirty="0">
                          <a:solidFill>
                            <a:srgbClr val="FF0000"/>
                          </a:solidFill>
                          <a:effectLst/>
                        </a:rPr>
                        <a:t>Type II error</a:t>
                      </a:r>
                      <a:br>
                        <a:rPr lang="en-US" dirty="0">
                          <a:effectLst/>
                        </a:rPr>
                      </a:br>
                      <a:r>
                        <a:rPr lang="en-US" dirty="0">
                          <a:effectLst/>
                        </a:rPr>
                        <a:t>(False Negative)</a:t>
                      </a:r>
                    </a:p>
                    <a:p>
                      <a:pPr algn="ctr"/>
                      <a:r>
                        <a:rPr kumimoji="0" lang="en-US" sz="1800" kern="1200" dirty="0">
                          <a:solidFill>
                            <a:schemeClr val="tx1"/>
                          </a:solidFill>
                          <a:effectLst/>
                          <a:latin typeface="+mn-lt"/>
                          <a:ea typeface="+mn-ea"/>
                          <a:cs typeface="+mn-cs"/>
                        </a:rPr>
                        <a:t>β</a:t>
                      </a:r>
                      <a:endParaRPr lang="en-US" b="1" dirty="0">
                        <a:effectLst/>
                      </a:endParaRP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10003"/>
                  </a:ext>
                </a:extLst>
              </a:tr>
            </a:tbl>
          </a:graphicData>
        </a:graphic>
      </p:graphicFrame>
      <p:sp>
        <p:nvSpPr>
          <p:cNvPr id="7" name="Rectangle 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th-TH" sz="2800" b="0" i="0" u="none" strike="noStrike" cap="none" normalizeH="0" baseline="0">
                <a:ln>
                  <a:noFill/>
                </a:ln>
                <a:solidFill>
                  <a:schemeClr val="tx1"/>
                </a:solidFill>
                <a:effectLst/>
                <a:latin typeface="Arial" panose="020B0604020202020204" pitchFamily="34" charset="0"/>
              </a:rPr>
            </a:br>
            <a:br>
              <a:rPr kumimoji="0" lang="th-TH" sz="2800" b="0" i="0" u="none" strike="noStrike" cap="none" normalizeH="0" baseline="0">
                <a:ln>
                  <a:noFill/>
                </a:ln>
                <a:solidFill>
                  <a:schemeClr val="tx1"/>
                </a:solidFill>
                <a:effectLst/>
                <a:latin typeface="Arial" panose="020B0604020202020204" pitchFamily="34" charset="0"/>
              </a:rPr>
            </a:br>
            <a:endParaRPr kumimoji="0" lang="th-TH" sz="2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8683165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00"/>
                </a:solidFill>
              </a:rPr>
              <a:t>Most common Statistical Modeling</a:t>
            </a:r>
            <a:endParaRPr lang="th-TH" dirty="0">
              <a:solidFill>
                <a:srgbClr val="FF0000"/>
              </a:solidFill>
            </a:endParaRPr>
          </a:p>
        </p:txBody>
      </p:sp>
      <p:sp>
        <p:nvSpPr>
          <p:cNvPr id="3" name="Content Placeholder 2"/>
          <p:cNvSpPr>
            <a:spLocks noGrp="1"/>
          </p:cNvSpPr>
          <p:nvPr>
            <p:ph sz="quarter" idx="1"/>
          </p:nvPr>
        </p:nvSpPr>
        <p:spPr/>
        <p:txBody>
          <a:bodyPr>
            <a:normAutofit/>
          </a:bodyPr>
          <a:lstStyle/>
          <a:p>
            <a:r>
              <a:rPr lang="en-US" dirty="0"/>
              <a:t>Linear Regression</a:t>
            </a:r>
          </a:p>
          <a:p>
            <a:r>
              <a:rPr lang="en-US" dirty="0"/>
              <a:t>Logistic Regression</a:t>
            </a:r>
          </a:p>
          <a:p>
            <a:r>
              <a:rPr lang="en-US" dirty="0"/>
              <a:t>Structural Equation Modeling (SEM) </a:t>
            </a:r>
          </a:p>
          <a:p>
            <a:pPr lvl="1"/>
            <a:r>
              <a:rPr lang="en-US" dirty="0"/>
              <a:t>with</a:t>
            </a:r>
            <a:r>
              <a:rPr lang="th-TH" dirty="0"/>
              <a:t> </a:t>
            </a:r>
            <a:r>
              <a:rPr lang="en-US" dirty="0"/>
              <a:t>LISREL </a:t>
            </a:r>
            <a:r>
              <a:rPr lang="en-US" dirty="0">
                <a:hlinkClick r:id="rId2"/>
              </a:rPr>
              <a:t>http://www.ssicentral.com/lisrel/</a:t>
            </a:r>
            <a:endParaRPr lang="en-US" dirty="0"/>
          </a:p>
          <a:p>
            <a:pPr lvl="1"/>
            <a:r>
              <a:rPr lang="en-US" dirty="0"/>
              <a:t>with </a:t>
            </a:r>
            <a:r>
              <a:rPr lang="en-US" dirty="0" err="1"/>
              <a:t>Mplus</a:t>
            </a:r>
            <a:r>
              <a:rPr lang="en-US" dirty="0"/>
              <a:t> </a:t>
            </a:r>
            <a:r>
              <a:rPr lang="en-US" dirty="0">
                <a:hlinkClick r:id="rId3"/>
              </a:rPr>
              <a:t>https://www.statmodel.com/</a:t>
            </a:r>
            <a:r>
              <a:rPr lang="en-US" dirty="0"/>
              <a:t> </a:t>
            </a:r>
          </a:p>
          <a:p>
            <a:r>
              <a:rPr lang="en-US" dirty="0"/>
              <a:t>Goal of Statistical Modeling is to empirically assess theory (confirmatory data analysis)  </a:t>
            </a:r>
          </a:p>
          <a:p>
            <a:r>
              <a:rPr lang="en-US" dirty="0"/>
              <a:t>Confirmatory data analysis </a:t>
            </a:r>
            <a:r>
              <a:rPr lang="en-US" dirty="0" err="1"/>
              <a:t>vs</a:t>
            </a:r>
            <a:r>
              <a:rPr lang="en-US" dirty="0"/>
              <a:t> Exploratory data analysis</a:t>
            </a:r>
            <a:endParaRPr lang="th-TH" dirty="0"/>
          </a:p>
        </p:txBody>
      </p:sp>
      <p:sp>
        <p:nvSpPr>
          <p:cNvPr id="4" name="Slide Number Placeholder 3"/>
          <p:cNvSpPr>
            <a:spLocks noGrp="1"/>
          </p:cNvSpPr>
          <p:nvPr>
            <p:ph type="sldNum" sz="quarter" idx="12"/>
          </p:nvPr>
        </p:nvSpPr>
        <p:spPr/>
        <p:txBody>
          <a:bodyPr/>
          <a:lstStyle/>
          <a:p>
            <a:fld id="{92928169-203D-435C-A454-1663901E9437}" type="slidenum">
              <a:rPr lang="en-US" smtClean="0"/>
              <a:pPr/>
              <a:t>42</a:t>
            </a:fld>
            <a:endParaRPr lang="th-TH"/>
          </a:p>
        </p:txBody>
      </p:sp>
    </p:spTree>
    <p:extLst>
      <p:ext uri="{BB962C8B-B14F-4D97-AF65-F5344CB8AC3E}">
        <p14:creationId xmlns:p14="http://schemas.microsoft.com/office/powerpoint/2010/main" val="50261692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A3CCEF-EF24-5BD9-19C2-5F65041615EA}"/>
              </a:ext>
            </a:extLst>
          </p:cNvPr>
          <p:cNvSpPr>
            <a:spLocks noGrp="1"/>
          </p:cNvSpPr>
          <p:nvPr>
            <p:ph type="title"/>
          </p:nvPr>
        </p:nvSpPr>
        <p:spPr>
          <a:xfrm>
            <a:off x="628650" y="0"/>
            <a:ext cx="7886700" cy="1325563"/>
          </a:xfrm>
        </p:spPr>
        <p:txBody>
          <a:bodyPr/>
          <a:lstStyle/>
          <a:p>
            <a:r>
              <a:rPr lang="en-IT" dirty="0"/>
              <a:t>Choosing the right stats?</a:t>
            </a:r>
          </a:p>
        </p:txBody>
      </p:sp>
      <p:pic>
        <p:nvPicPr>
          <p:cNvPr id="6" name="Content Placeholder 5" descr="A diagram of a test&#10;&#10;AI-generated content may be incorrect.">
            <a:extLst>
              <a:ext uri="{FF2B5EF4-FFF2-40B4-BE49-F238E27FC236}">
                <a16:creationId xmlns:a16="http://schemas.microsoft.com/office/drawing/2014/main" id="{858D17D3-6E07-0ED1-9BF7-29AFBCDFE5F4}"/>
              </a:ext>
            </a:extLst>
          </p:cNvPr>
          <p:cNvPicPr>
            <a:picLocks noGrp="1" noChangeAspect="1"/>
          </p:cNvPicPr>
          <p:nvPr>
            <p:ph idx="1"/>
          </p:nvPr>
        </p:nvPicPr>
        <p:blipFill>
          <a:blip r:embed="rId2"/>
          <a:srcRect t="24753" r="623" b="10126"/>
          <a:stretch>
            <a:fillRect/>
          </a:stretch>
        </p:blipFill>
        <p:spPr>
          <a:xfrm>
            <a:off x="1058954" y="1019045"/>
            <a:ext cx="7106100" cy="5820747"/>
          </a:xfrm>
          <a:prstGeom prst="rect">
            <a:avLst/>
          </a:prstGeom>
        </p:spPr>
      </p:pic>
    </p:spTree>
    <p:extLst>
      <p:ext uri="{BB962C8B-B14F-4D97-AF65-F5344CB8AC3E}">
        <p14:creationId xmlns:p14="http://schemas.microsoft.com/office/powerpoint/2010/main" val="24681961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rgbClr val="FF0000"/>
                </a:solidFill>
              </a:rPr>
              <a:t>Analytic Modeling</a:t>
            </a:r>
            <a:endParaRPr lang="th-TH" dirty="0">
              <a:solidFill>
                <a:srgbClr val="FF0000"/>
              </a:solidFill>
            </a:endParaRPr>
          </a:p>
        </p:txBody>
      </p:sp>
      <p:sp>
        <p:nvSpPr>
          <p:cNvPr id="3" name="Slide Number Placeholder 2"/>
          <p:cNvSpPr>
            <a:spLocks noGrp="1"/>
          </p:cNvSpPr>
          <p:nvPr>
            <p:ph type="sldNum" sz="quarter" idx="12"/>
          </p:nvPr>
        </p:nvSpPr>
        <p:spPr/>
        <p:txBody>
          <a:bodyPr/>
          <a:lstStyle/>
          <a:p>
            <a:fld id="{92928169-203D-435C-A454-1663901E9437}" type="slidenum">
              <a:rPr lang="en-US" smtClean="0"/>
              <a:pPr/>
              <a:t>44</a:t>
            </a:fld>
            <a:endParaRPr lang="th-TH"/>
          </a:p>
        </p:txBody>
      </p:sp>
      <p:sp>
        <p:nvSpPr>
          <p:cNvPr id="4" name="Content Placeholder 3"/>
          <p:cNvSpPr>
            <a:spLocks noGrp="1"/>
          </p:cNvSpPr>
          <p:nvPr>
            <p:ph sz="quarter" idx="1"/>
          </p:nvPr>
        </p:nvSpPr>
        <p:spPr>
          <a:xfrm>
            <a:off x="628650" y="1825624"/>
            <a:ext cx="7886700" cy="4895851"/>
          </a:xfrm>
        </p:spPr>
        <p:txBody>
          <a:bodyPr>
            <a:normAutofit lnSpcReduction="10000"/>
          </a:bodyPr>
          <a:lstStyle/>
          <a:p>
            <a:r>
              <a:rPr lang="en-US" dirty="0"/>
              <a:t>Many Analytical Approaches</a:t>
            </a:r>
          </a:p>
          <a:p>
            <a:pPr lvl="1"/>
            <a:r>
              <a:rPr lang="en-US" dirty="0"/>
              <a:t>Machine Learning (ML) algorithms (many </a:t>
            </a:r>
            <a:r>
              <a:rPr lang="en-US" b="1" dirty="0"/>
              <a:t>algorithms</a:t>
            </a:r>
            <a:r>
              <a:rPr lang="en-US" dirty="0"/>
              <a:t> for same </a:t>
            </a:r>
            <a:r>
              <a:rPr lang="en-US" b="1" dirty="0"/>
              <a:t>type of problems</a:t>
            </a:r>
          </a:p>
          <a:p>
            <a:pPr lvl="1"/>
            <a:r>
              <a:rPr lang="en-US" dirty="0"/>
              <a:t>Metaheuristics</a:t>
            </a:r>
          </a:p>
          <a:p>
            <a:pPr lvl="1"/>
            <a:r>
              <a:rPr lang="en-US" dirty="0"/>
              <a:t>Instance-based/Naïve </a:t>
            </a:r>
          </a:p>
          <a:p>
            <a:r>
              <a:rPr lang="en-US" dirty="0"/>
              <a:t>(Typically) Two sets of data: Training set &amp; Test set </a:t>
            </a:r>
            <a:br>
              <a:rPr lang="en-US" dirty="0"/>
            </a:br>
            <a:r>
              <a:rPr lang="en-US" dirty="0"/>
              <a:t>(should be independent)</a:t>
            </a:r>
          </a:p>
          <a:p>
            <a:pPr lvl="1"/>
            <a:r>
              <a:rPr lang="en-US" dirty="0"/>
              <a:t>Training set: Build a model</a:t>
            </a:r>
          </a:p>
          <a:p>
            <a:pPr lvl="1"/>
            <a:r>
              <a:rPr lang="en-US" dirty="0"/>
              <a:t>Test set: Evaluate the model</a:t>
            </a:r>
          </a:p>
          <a:p>
            <a:r>
              <a:rPr lang="en-US" i="1" dirty="0"/>
              <a:t>“Data analytics is an experimental science supported by mathematical means, rather than the other way around”</a:t>
            </a:r>
            <a:br>
              <a:rPr lang="en-US" dirty="0"/>
            </a:br>
            <a:r>
              <a:rPr lang="en-US" dirty="0"/>
              <a:t>	(cit. Witten, paraphrased)</a:t>
            </a:r>
          </a:p>
          <a:p>
            <a:pPr marL="0" indent="0">
              <a:buNone/>
            </a:pPr>
            <a:endParaRPr lang="en-US" dirty="0"/>
          </a:p>
          <a:p>
            <a:endParaRPr lang="th-TH" dirty="0"/>
          </a:p>
        </p:txBody>
      </p:sp>
    </p:spTree>
    <p:extLst>
      <p:ext uri="{BB962C8B-B14F-4D97-AF65-F5344CB8AC3E}">
        <p14:creationId xmlns:p14="http://schemas.microsoft.com/office/powerpoint/2010/main" val="172120407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p:cNvSpPr>
            <a:spLocks noGrp="1"/>
          </p:cNvSpPr>
          <p:nvPr>
            <p:ph type="title"/>
          </p:nvPr>
        </p:nvSpPr>
        <p:spPr>
          <a:xfrm>
            <a:off x="605118" y="403412"/>
            <a:ext cx="7534556" cy="651762"/>
          </a:xfrm>
        </p:spPr>
        <p:txBody>
          <a:bodyPr>
            <a:normAutofit fontScale="90000"/>
          </a:bodyPr>
          <a:lstStyle/>
          <a:p>
            <a:r>
              <a:rPr lang="en-US" dirty="0"/>
              <a:t>Data Analysis</a:t>
            </a:r>
          </a:p>
        </p:txBody>
      </p:sp>
      <p:sp>
        <p:nvSpPr>
          <p:cNvPr id="5123" name="Content Placeholder 2"/>
          <p:cNvSpPr>
            <a:spLocks noGrp="1"/>
          </p:cNvSpPr>
          <p:nvPr>
            <p:ph idx="1"/>
          </p:nvPr>
        </p:nvSpPr>
        <p:spPr>
          <a:xfrm>
            <a:off x="635001" y="1731377"/>
            <a:ext cx="4683087" cy="4296199"/>
          </a:xfrm>
        </p:spPr>
        <p:txBody>
          <a:bodyPr>
            <a:normAutofit lnSpcReduction="10000"/>
          </a:bodyPr>
          <a:lstStyle/>
          <a:p>
            <a:pPr eaLnBrk="1" hangingPunct="1">
              <a:lnSpc>
                <a:spcPct val="90000"/>
              </a:lnSpc>
            </a:pPr>
            <a:r>
              <a:rPr lang="en-GB" sz="2471" dirty="0"/>
              <a:t>Analysis: Turning raw </a:t>
            </a:r>
            <a:r>
              <a:rPr lang="en-GB" sz="2471" b="1" dirty="0">
                <a:solidFill>
                  <a:srgbClr val="138D84"/>
                </a:solidFill>
              </a:rPr>
              <a:t>data</a:t>
            </a:r>
            <a:r>
              <a:rPr lang="en-GB" sz="2471" dirty="0">
                <a:solidFill>
                  <a:srgbClr val="FF0000"/>
                </a:solidFill>
              </a:rPr>
              <a:t> </a:t>
            </a:r>
          </a:p>
          <a:p>
            <a:pPr eaLnBrk="1" hangingPunct="1">
              <a:lnSpc>
                <a:spcPct val="90000"/>
              </a:lnSpc>
            </a:pPr>
            <a:r>
              <a:rPr lang="en-GB" sz="2471" dirty="0"/>
              <a:t>into useful </a:t>
            </a:r>
            <a:r>
              <a:rPr lang="en-GB" sz="2471" b="1" dirty="0">
                <a:solidFill>
                  <a:srgbClr val="138D84"/>
                </a:solidFill>
              </a:rPr>
              <a:t>information</a:t>
            </a:r>
          </a:p>
          <a:p>
            <a:pPr eaLnBrk="1" hangingPunct="1">
              <a:lnSpc>
                <a:spcPct val="90000"/>
              </a:lnSpc>
            </a:pPr>
            <a:endParaRPr lang="en-US" sz="2471" dirty="0"/>
          </a:p>
          <a:p>
            <a:pPr eaLnBrk="1" hangingPunct="1">
              <a:lnSpc>
                <a:spcPct val="90000"/>
              </a:lnSpc>
            </a:pPr>
            <a:r>
              <a:rPr lang="en-US" sz="2471" dirty="0"/>
              <a:t>Purpose: To provide answers to questions being asked by a health program </a:t>
            </a:r>
          </a:p>
          <a:p>
            <a:pPr eaLnBrk="1" hangingPunct="1">
              <a:lnSpc>
                <a:spcPct val="90000"/>
              </a:lnSpc>
            </a:pPr>
            <a:endParaRPr lang="en-GB" sz="2471" dirty="0"/>
          </a:p>
          <a:p>
            <a:r>
              <a:rPr lang="en-GB" sz="2471" dirty="0"/>
              <a:t>Even the greatest amount and best quality of data mean nothing if data are not properly analyzed</a:t>
            </a:r>
            <a:r>
              <a:rPr lang="en-US" sz="2471" dirty="0"/>
              <a:t>—</a:t>
            </a:r>
            <a:r>
              <a:rPr lang="en-GB" sz="2471" dirty="0"/>
              <a:t>or analyzed at all.</a:t>
            </a:r>
            <a:endParaRPr lang="en-US" sz="2471" dirty="0">
              <a:solidFill>
                <a:srgbClr val="FF0000"/>
              </a:solidFill>
            </a:endParaRPr>
          </a:p>
          <a:p>
            <a:endParaRPr lang="en-US" sz="2471" dirty="0"/>
          </a:p>
        </p:txBody>
      </p:sp>
      <p:pic>
        <p:nvPicPr>
          <p:cNvPr id="4" name="Picture 3" descr="http://rlv.zcache.com/i_love_to_analyze_magnet-p147578476801409958envtl_400.jpg"/>
          <p:cNvPicPr/>
          <p:nvPr/>
        </p:nvPicPr>
        <p:blipFill rotWithShape="1">
          <a:blip r:embed="rId3">
            <a:extLst>
              <a:ext uri="{28A0092B-C50C-407E-A947-70E740481C1C}">
                <a14:useLocalDpi xmlns:a14="http://schemas.microsoft.com/office/drawing/2010/main" val="0"/>
              </a:ext>
            </a:extLst>
          </a:blip>
          <a:srcRect l="5119" t="6350" r="5357" b="7693"/>
          <a:stretch/>
        </p:blipFill>
        <p:spPr bwMode="auto">
          <a:xfrm>
            <a:off x="5916706" y="1479176"/>
            <a:ext cx="2840019" cy="2400300"/>
          </a:xfrm>
          <a:prstGeom prst="rect">
            <a:avLst/>
          </a:prstGeom>
          <a:noFill/>
          <a:ln>
            <a:noFill/>
          </a:ln>
        </p:spPr>
      </p:pic>
    </p:spTree>
    <p:extLst>
      <p:ext uri="{BB962C8B-B14F-4D97-AF65-F5344CB8AC3E}">
        <p14:creationId xmlns:p14="http://schemas.microsoft.com/office/powerpoint/2010/main" val="277066039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605118" y="403412"/>
            <a:ext cx="7014882" cy="651762"/>
          </a:xfrm>
        </p:spPr>
        <p:txBody>
          <a:bodyPr>
            <a:normAutofit fontScale="90000"/>
          </a:bodyPr>
          <a:lstStyle/>
          <a:p>
            <a:pPr eaLnBrk="1" hangingPunct="1"/>
            <a:r>
              <a:rPr lang="en-US" dirty="0"/>
              <a:t>Data Analysis</a:t>
            </a:r>
          </a:p>
        </p:txBody>
      </p:sp>
      <p:sp>
        <p:nvSpPr>
          <p:cNvPr id="6147" name="Rectangle 3"/>
          <p:cNvSpPr>
            <a:spLocks noGrp="1" noChangeArrowheads="1"/>
          </p:cNvSpPr>
          <p:nvPr>
            <p:ph type="body" idx="1"/>
          </p:nvPr>
        </p:nvSpPr>
        <p:spPr>
          <a:xfrm>
            <a:off x="627529" y="1680883"/>
            <a:ext cx="4280647" cy="4698119"/>
          </a:xfrm>
        </p:spPr>
        <p:txBody>
          <a:bodyPr/>
          <a:lstStyle/>
          <a:p>
            <a:pPr eaLnBrk="1" hangingPunct="1"/>
            <a:r>
              <a:rPr lang="en-US" sz="2471" dirty="0"/>
              <a:t>Analysis does not mean using a computer software package.</a:t>
            </a:r>
          </a:p>
          <a:p>
            <a:pPr eaLnBrk="1" hangingPunct="1"/>
            <a:endParaRPr lang="en-US" sz="2471" dirty="0"/>
          </a:p>
          <a:p>
            <a:pPr>
              <a:spcAft>
                <a:spcPts val="1059"/>
              </a:spcAft>
            </a:pPr>
            <a:r>
              <a:rPr lang="en-US" sz="2471" dirty="0"/>
              <a:t>Analysis is looking at the data in light of the questions you need to answer:</a:t>
            </a:r>
          </a:p>
          <a:p>
            <a:pPr marL="403433" indent="-403433">
              <a:buFont typeface="Arial" charset="0"/>
              <a:buChar char="•"/>
            </a:pPr>
            <a:r>
              <a:rPr lang="en-US" sz="2471" dirty="0">
                <a:latin typeface="Century Gothic" charset="0"/>
                <a:ea typeface="Century Gothic" charset="0"/>
                <a:cs typeface="Century Gothic" charset="0"/>
              </a:rPr>
              <a:t>How would you analyze data to determine: “Is my program meeting its objectives?”</a:t>
            </a:r>
          </a:p>
        </p:txBody>
      </p:sp>
      <p:pic>
        <p:nvPicPr>
          <p:cNvPr id="4" name="Picture 3" descr="http://www.leanhealth.us/picts/Dataanalysis_1.jpg"/>
          <p:cNvPicPr/>
          <p:nvPr/>
        </p:nvPicPr>
        <p:blipFill>
          <a:blip r:embed="rId3">
            <a:extLst>
              <a:ext uri="{28A0092B-C50C-407E-A947-70E740481C1C}">
                <a14:useLocalDpi xmlns:a14="http://schemas.microsoft.com/office/drawing/2010/main" val="0"/>
              </a:ext>
            </a:extLst>
          </a:blip>
          <a:srcRect/>
          <a:stretch>
            <a:fillRect/>
          </a:stretch>
        </p:blipFill>
        <p:spPr bwMode="auto">
          <a:xfrm>
            <a:off x="5282005" y="1748118"/>
            <a:ext cx="3727525" cy="2739199"/>
          </a:xfrm>
          <a:prstGeom prst="rect">
            <a:avLst/>
          </a:prstGeom>
          <a:noFill/>
          <a:ln>
            <a:noFill/>
          </a:ln>
        </p:spPr>
      </p:pic>
    </p:spTree>
    <p:extLst>
      <p:ext uri="{BB962C8B-B14F-4D97-AF65-F5344CB8AC3E}">
        <p14:creationId xmlns:p14="http://schemas.microsoft.com/office/powerpoint/2010/main" val="53356910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a:xfrm>
            <a:off x="672353" y="463476"/>
            <a:ext cx="7728697" cy="1143000"/>
          </a:xfrm>
        </p:spPr>
        <p:txBody>
          <a:bodyPr>
            <a:normAutofit/>
          </a:bodyPr>
          <a:lstStyle/>
          <a:p>
            <a:pPr>
              <a:defRPr/>
            </a:pPr>
            <a:r>
              <a:rPr lang="en-US" dirty="0"/>
              <a:t>Answering Program Questions</a:t>
            </a:r>
          </a:p>
        </p:txBody>
      </p:sp>
      <p:sp>
        <p:nvSpPr>
          <p:cNvPr id="7171" name="Content Placeholder 2"/>
          <p:cNvSpPr>
            <a:spLocks noGrp="1"/>
          </p:cNvSpPr>
          <p:nvPr>
            <p:ph idx="1"/>
          </p:nvPr>
        </p:nvSpPr>
        <p:spPr>
          <a:xfrm>
            <a:off x="627156" y="1606477"/>
            <a:ext cx="7822826" cy="4154983"/>
          </a:xfrm>
        </p:spPr>
        <p:txBody>
          <a:bodyPr/>
          <a:lstStyle/>
          <a:p>
            <a:pPr>
              <a:spcAft>
                <a:spcPts val="1059"/>
              </a:spcAft>
            </a:pPr>
            <a:r>
              <a:rPr lang="en-US" sz="2471" b="1" dirty="0"/>
              <a:t>Question: </a:t>
            </a:r>
            <a:r>
              <a:rPr lang="en-US" sz="2471" dirty="0"/>
              <a:t>Is my program meeting its objectives?</a:t>
            </a:r>
          </a:p>
          <a:p>
            <a:pPr>
              <a:spcAft>
                <a:spcPts val="1059"/>
              </a:spcAft>
            </a:pPr>
            <a:r>
              <a:rPr lang="en-US" sz="2471" b="1" dirty="0"/>
              <a:t>Analysis</a:t>
            </a:r>
            <a:r>
              <a:rPr lang="en-US" sz="2471" dirty="0"/>
              <a:t>: Compare program targets and actual program performance to learn how far you are from the targets</a:t>
            </a:r>
          </a:p>
          <a:p>
            <a:pPr>
              <a:spcAft>
                <a:spcPts val="1059"/>
              </a:spcAft>
            </a:pPr>
            <a:r>
              <a:rPr lang="en-US" sz="2471" b="1" dirty="0"/>
              <a:t>Interpretation</a:t>
            </a:r>
            <a:r>
              <a:rPr lang="en-US" sz="2471" dirty="0"/>
              <a:t>: Why have you achieved or not achieved a target, and what does this mean for your program?</a:t>
            </a:r>
          </a:p>
          <a:p>
            <a:pPr>
              <a:spcAft>
                <a:spcPts val="1059"/>
              </a:spcAft>
            </a:pPr>
            <a:r>
              <a:rPr lang="en-US" sz="2471" dirty="0"/>
              <a:t>Answering may require more information. </a:t>
            </a:r>
          </a:p>
          <a:p>
            <a:pPr>
              <a:lnSpc>
                <a:spcPct val="150000"/>
              </a:lnSpc>
              <a:spcAft>
                <a:spcPts val="1059"/>
              </a:spcAft>
            </a:pPr>
            <a:endParaRPr lang="en-US" sz="2471" dirty="0"/>
          </a:p>
        </p:txBody>
      </p:sp>
    </p:spTree>
    <p:extLst>
      <p:ext uri="{BB962C8B-B14F-4D97-AF65-F5344CB8AC3E}">
        <p14:creationId xmlns:p14="http://schemas.microsoft.com/office/powerpoint/2010/main" val="248829287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p:txBody>
          <a:bodyPr/>
          <a:lstStyle/>
          <a:p>
            <a:r>
              <a:rPr lang="en-US" dirty="0"/>
              <a:t>Descriptive Stats &amp; Analysis</a:t>
            </a:r>
          </a:p>
        </p:txBody>
      </p:sp>
      <p:sp>
        <p:nvSpPr>
          <p:cNvPr id="8195" name="Content Placeholder 2"/>
          <p:cNvSpPr>
            <a:spLocks noGrp="1"/>
          </p:cNvSpPr>
          <p:nvPr>
            <p:ph idx="1"/>
          </p:nvPr>
        </p:nvSpPr>
        <p:spPr>
          <a:xfrm>
            <a:off x="610380" y="1815353"/>
            <a:ext cx="7861268" cy="3041557"/>
          </a:xfrm>
        </p:spPr>
        <p:txBody>
          <a:bodyPr/>
          <a:lstStyle/>
          <a:p>
            <a:r>
              <a:rPr lang="en-US" sz="2471" dirty="0"/>
              <a:t>Describes the sample/target population  (demographic and clinical characteristics)</a:t>
            </a:r>
          </a:p>
          <a:p>
            <a:pPr lvl="1"/>
            <a:endParaRPr lang="en-US" sz="2471" dirty="0">
              <a:latin typeface="Century Gothic" charset="0"/>
              <a:ea typeface="Century Gothic" charset="0"/>
              <a:cs typeface="Century Gothic" charset="0"/>
            </a:endParaRPr>
          </a:p>
          <a:p>
            <a:r>
              <a:rPr lang="en-US" sz="2471" dirty="0"/>
              <a:t>Does not define causality; tells you what, not why</a:t>
            </a:r>
          </a:p>
          <a:p>
            <a:endParaRPr lang="en-US" sz="2471" dirty="0"/>
          </a:p>
          <a:p>
            <a:r>
              <a:rPr lang="en-US" sz="2471" dirty="0"/>
              <a:t>Example: Average number of clients seen per month</a:t>
            </a:r>
          </a:p>
          <a:p>
            <a:endParaRPr lang="en-US" sz="2471" dirty="0"/>
          </a:p>
        </p:txBody>
      </p:sp>
    </p:spTree>
    <p:extLst>
      <p:ext uri="{BB962C8B-B14F-4D97-AF65-F5344CB8AC3E}">
        <p14:creationId xmlns:p14="http://schemas.microsoft.com/office/powerpoint/2010/main" val="343023516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a:xfrm>
            <a:off x="605117" y="421730"/>
            <a:ext cx="8606118" cy="1303525"/>
          </a:xfrm>
        </p:spPr>
        <p:txBody>
          <a:bodyPr/>
          <a:lstStyle/>
          <a:p>
            <a:pPr eaLnBrk="1" hangingPunct="1"/>
            <a:r>
              <a:rPr lang="en-US" dirty="0"/>
              <a:t>Basic Terminology and Concepts</a:t>
            </a:r>
          </a:p>
        </p:txBody>
      </p:sp>
      <p:sp>
        <p:nvSpPr>
          <p:cNvPr id="9219" name="Content Placeholder 2"/>
          <p:cNvSpPr>
            <a:spLocks noGrp="1"/>
          </p:cNvSpPr>
          <p:nvPr>
            <p:ph idx="1"/>
          </p:nvPr>
        </p:nvSpPr>
        <p:spPr>
          <a:xfrm>
            <a:off x="605118" y="1644113"/>
            <a:ext cx="7534556" cy="3801946"/>
          </a:xfrm>
        </p:spPr>
        <p:txBody>
          <a:bodyPr/>
          <a:lstStyle/>
          <a:p>
            <a:pPr eaLnBrk="1" hangingPunct="1"/>
            <a:r>
              <a:rPr lang="en-US" sz="2471" b="1" dirty="0"/>
              <a:t>Statistical terms</a:t>
            </a:r>
          </a:p>
          <a:p>
            <a:pPr marL="907725" lvl="1" indent="-504292"/>
            <a:r>
              <a:rPr lang="en-US" sz="2471" dirty="0">
                <a:latin typeface="Century Gothic" charset="0"/>
                <a:ea typeface="Century Gothic" charset="0"/>
                <a:cs typeface="Century Gothic" charset="0"/>
              </a:rPr>
              <a:t>Ratio</a:t>
            </a:r>
          </a:p>
          <a:p>
            <a:pPr marL="907725" lvl="1" indent="-504292"/>
            <a:r>
              <a:rPr lang="en-US" sz="2471" dirty="0">
                <a:latin typeface="Century Gothic" charset="0"/>
                <a:ea typeface="Century Gothic" charset="0"/>
                <a:cs typeface="Century Gothic" charset="0"/>
              </a:rPr>
              <a:t>Proportion</a:t>
            </a:r>
          </a:p>
          <a:p>
            <a:pPr marL="907725" lvl="1" indent="-504292"/>
            <a:r>
              <a:rPr lang="en-US" sz="2471" dirty="0">
                <a:latin typeface="Century Gothic" charset="0"/>
                <a:ea typeface="Century Gothic" charset="0"/>
                <a:cs typeface="Century Gothic" charset="0"/>
              </a:rPr>
              <a:t>Percentage</a:t>
            </a:r>
          </a:p>
          <a:p>
            <a:pPr marL="907725" lvl="1" indent="-504292"/>
            <a:r>
              <a:rPr lang="en-US" sz="2471" dirty="0">
                <a:latin typeface="Century Gothic" charset="0"/>
                <a:ea typeface="Century Gothic" charset="0"/>
                <a:cs typeface="Century Gothic" charset="0"/>
              </a:rPr>
              <a:t>Rate</a:t>
            </a:r>
          </a:p>
          <a:p>
            <a:pPr marL="907725" lvl="1" indent="-504292"/>
            <a:r>
              <a:rPr lang="en-US" sz="2471" dirty="0">
                <a:latin typeface="Century Gothic" charset="0"/>
                <a:ea typeface="Century Gothic" charset="0"/>
                <a:cs typeface="Century Gothic" charset="0"/>
              </a:rPr>
              <a:t>Mean</a:t>
            </a:r>
          </a:p>
          <a:p>
            <a:pPr marL="907725" lvl="1" indent="-504292"/>
            <a:r>
              <a:rPr lang="en-US" sz="2471" dirty="0">
                <a:latin typeface="Century Gothic" charset="0"/>
                <a:ea typeface="Century Gothic" charset="0"/>
                <a:cs typeface="Century Gothic" charset="0"/>
              </a:rPr>
              <a:t>Median</a:t>
            </a:r>
          </a:p>
          <a:p>
            <a:pPr marL="907725" lvl="1" indent="-504292"/>
            <a:r>
              <a:rPr lang="en-US" sz="2471" dirty="0">
                <a:latin typeface="Century Gothic" charset="0"/>
                <a:ea typeface="Century Gothic" charset="0"/>
                <a:cs typeface="Century Gothic" charset="0"/>
              </a:rPr>
              <a:t>Trend</a:t>
            </a:r>
          </a:p>
          <a:p>
            <a:pPr eaLnBrk="1" hangingPunct="1">
              <a:buFont typeface="Arial" charset="0"/>
              <a:buNone/>
            </a:pPr>
            <a:endParaRPr lang="en-US" sz="2471" dirty="0"/>
          </a:p>
          <a:p>
            <a:pPr eaLnBrk="1" hangingPunct="1"/>
            <a:endParaRPr lang="en-US" sz="2471" dirty="0"/>
          </a:p>
        </p:txBody>
      </p:sp>
      <p:sp>
        <p:nvSpPr>
          <p:cNvPr id="9220" name="Content Placeholder 3"/>
          <p:cNvSpPr>
            <a:spLocks noGrp="1"/>
          </p:cNvSpPr>
          <p:nvPr>
            <p:ph sz="half" idx="4294967295"/>
          </p:nvPr>
        </p:nvSpPr>
        <p:spPr>
          <a:xfrm>
            <a:off x="5089712" y="1600200"/>
            <a:ext cx="3919818" cy="488822"/>
          </a:xfrm>
        </p:spPr>
        <p:txBody>
          <a:bodyPr/>
          <a:lstStyle/>
          <a:p>
            <a:pPr eaLnBrk="1" hangingPunct="1">
              <a:buFont typeface="Wingdings" pitchFamily="2" charset="2"/>
              <a:buNone/>
            </a:pPr>
            <a:endParaRPr lang="en-US" dirty="0"/>
          </a:p>
          <a:p>
            <a:pPr eaLnBrk="1" hangingPunct="1"/>
            <a:endParaRPr lang="en-US" dirty="0"/>
          </a:p>
        </p:txBody>
      </p:sp>
      <p:pic>
        <p:nvPicPr>
          <p:cNvPr id="1026" name="Picture 2" descr="https://peterrawski.files.wordpress.com/2015/02/interest-rate.jpg"/>
          <p:cNvPicPr>
            <a:picLocks noChangeAspect="1" noChangeArrowheads="1"/>
          </p:cNvPicPr>
          <p:nvPr/>
        </p:nvPicPr>
        <p:blipFill rotWithShape="1">
          <a:blip r:embed="rId3">
            <a:extLst>
              <a:ext uri="{28A0092B-C50C-407E-A947-70E740481C1C}">
                <a14:useLocalDpi xmlns:a14="http://schemas.microsoft.com/office/drawing/2010/main" val="0"/>
              </a:ext>
            </a:extLst>
          </a:blip>
          <a:srcRect b="10281"/>
          <a:stretch/>
        </p:blipFill>
        <p:spPr bwMode="auto">
          <a:xfrm>
            <a:off x="4256601" y="3683509"/>
            <a:ext cx="3563471" cy="2367667"/>
          </a:xfrm>
          <a:prstGeom prst="rect">
            <a:avLst/>
          </a:prstGeom>
          <a:noFill/>
          <a:extLst>
            <a:ext uri="{909E8E84-426E-40DD-AFC4-6F175D3DCCD1}">
              <a14:hiddenFill xmlns:a14="http://schemas.microsoft.com/office/drawing/2010/main">
                <a:solidFill>
                  <a:srgbClr val="FFFFFF"/>
                </a:solidFill>
              </a14:hiddenFill>
            </a:ext>
          </a:extLst>
        </p:spPr>
      </p:pic>
      <p:sp>
        <p:nvSpPr>
          <p:cNvPr id="3" name="Right Brace 2"/>
          <p:cNvSpPr/>
          <p:nvPr/>
        </p:nvSpPr>
        <p:spPr>
          <a:xfrm>
            <a:off x="3160059" y="2089022"/>
            <a:ext cx="806824" cy="2550214"/>
          </a:xfrm>
          <a:prstGeom prst="rightBrace">
            <a:avLst/>
          </a:prstGeom>
          <a:ln w="25400">
            <a:solidFill>
              <a:srgbClr val="138D8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588"/>
          </a:p>
        </p:txBody>
      </p:sp>
      <p:sp>
        <p:nvSpPr>
          <p:cNvPr id="4" name="TextBox 3"/>
          <p:cNvSpPr txBox="1"/>
          <p:nvPr/>
        </p:nvSpPr>
        <p:spPr>
          <a:xfrm>
            <a:off x="4825146" y="3133297"/>
            <a:ext cx="184731" cy="472565"/>
          </a:xfrm>
          <a:prstGeom prst="rect">
            <a:avLst/>
          </a:prstGeom>
          <a:noFill/>
        </p:spPr>
        <p:txBody>
          <a:bodyPr wrap="none" rtlCol="0">
            <a:spAutoFit/>
          </a:bodyPr>
          <a:lstStyle/>
          <a:p>
            <a:endParaRPr lang="en-US" sz="2471" b="1" dirty="0">
              <a:latin typeface="Century Gothic" charset="0"/>
              <a:ea typeface="Century Gothic" charset="0"/>
              <a:cs typeface="Century Gothic" charset="0"/>
            </a:endParaRPr>
          </a:p>
        </p:txBody>
      </p:sp>
    </p:spTree>
    <p:extLst>
      <p:ext uri="{BB962C8B-B14F-4D97-AF65-F5344CB8AC3E}">
        <p14:creationId xmlns:p14="http://schemas.microsoft.com/office/powerpoint/2010/main" val="18087143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3B01A8-A7B9-99BE-C9B6-74C91275115C}"/>
              </a:ext>
            </a:extLst>
          </p:cNvPr>
          <p:cNvSpPr>
            <a:spLocks noGrp="1"/>
          </p:cNvSpPr>
          <p:nvPr>
            <p:ph type="title"/>
          </p:nvPr>
        </p:nvSpPr>
        <p:spPr>
          <a:xfrm>
            <a:off x="628650" y="-176217"/>
            <a:ext cx="7886700" cy="1325563"/>
          </a:xfrm>
        </p:spPr>
        <p:txBody>
          <a:bodyPr/>
          <a:lstStyle/>
          <a:p>
            <a:r>
              <a:rPr lang="en-IT" dirty="0"/>
              <a:t>Research Topics</a:t>
            </a:r>
          </a:p>
        </p:txBody>
      </p:sp>
      <p:sp>
        <p:nvSpPr>
          <p:cNvPr id="3" name="Content Placeholder 2">
            <a:extLst>
              <a:ext uri="{FF2B5EF4-FFF2-40B4-BE49-F238E27FC236}">
                <a16:creationId xmlns:a16="http://schemas.microsoft.com/office/drawing/2014/main" id="{3C10C0D2-EBD4-2F79-5D84-76C0D16CB4FA}"/>
              </a:ext>
            </a:extLst>
          </p:cNvPr>
          <p:cNvSpPr>
            <a:spLocks noGrp="1"/>
          </p:cNvSpPr>
          <p:nvPr>
            <p:ph idx="1"/>
          </p:nvPr>
        </p:nvSpPr>
        <p:spPr>
          <a:xfrm>
            <a:off x="628650" y="1419224"/>
            <a:ext cx="8044295" cy="4667249"/>
          </a:xfrm>
        </p:spPr>
        <p:txBody>
          <a:bodyPr/>
          <a:lstStyle/>
          <a:p>
            <a:r>
              <a:rPr lang="en-IT" u="sng" dirty="0"/>
              <a:t>Data Analytics &amp; Their Engineering</a:t>
            </a:r>
            <a:r>
              <a:rPr lang="en-IT" dirty="0"/>
              <a:t>*</a:t>
            </a:r>
          </a:p>
          <a:p>
            <a:pPr lvl="1"/>
            <a:r>
              <a:rPr lang="en-IT" dirty="0"/>
              <a:t>Data Analytics Design &amp; Operation </a:t>
            </a:r>
          </a:p>
          <a:p>
            <a:pPr lvl="1"/>
            <a:r>
              <a:rPr lang="en-IT" dirty="0"/>
              <a:t>AI Software Engineering</a:t>
            </a:r>
          </a:p>
          <a:p>
            <a:pPr lvl="1"/>
            <a:r>
              <a:rPr lang="en-IT" dirty="0"/>
              <a:t>MLOps</a:t>
            </a:r>
          </a:p>
          <a:p>
            <a:pPr marL="457200" lvl="1" indent="0">
              <a:buNone/>
            </a:pPr>
            <a:endParaRPr lang="en-IT" dirty="0"/>
          </a:p>
          <a:p>
            <a:r>
              <a:rPr lang="en-IT" u="sng" dirty="0"/>
              <a:t>Software Maintenance &amp; Evolution</a:t>
            </a:r>
          </a:p>
          <a:p>
            <a:pPr lvl="1"/>
            <a:r>
              <a:rPr lang="en-IT" dirty="0"/>
              <a:t>Software-defined Everything (SDE) </a:t>
            </a:r>
          </a:p>
          <a:p>
            <a:pPr lvl="1"/>
            <a:r>
              <a:rPr lang="en-IT" dirty="0"/>
              <a:t>DevOps &amp; Infrastructure-as-code</a:t>
            </a:r>
          </a:p>
          <a:p>
            <a:pPr lvl="1"/>
            <a:r>
              <a:rPr lang="en-IT" dirty="0"/>
              <a:t>Social &amp; Organizational Aspects</a:t>
            </a:r>
          </a:p>
        </p:txBody>
      </p:sp>
      <p:sp>
        <p:nvSpPr>
          <p:cNvPr id="4" name="Footer Placeholder 3">
            <a:extLst>
              <a:ext uri="{FF2B5EF4-FFF2-40B4-BE49-F238E27FC236}">
                <a16:creationId xmlns:a16="http://schemas.microsoft.com/office/drawing/2014/main" id="{BA581102-6FE6-8450-85A2-486C067ABBA8}"/>
              </a:ext>
            </a:extLst>
          </p:cNvPr>
          <p:cNvSpPr>
            <a:spLocks noGrp="1"/>
          </p:cNvSpPr>
          <p:nvPr>
            <p:ph type="ftr" sz="quarter" idx="11"/>
          </p:nvPr>
        </p:nvSpPr>
        <p:spPr/>
        <p:txBody>
          <a:bodyPr/>
          <a:lstStyle/>
          <a:p>
            <a:pPr>
              <a:defRPr/>
            </a:pPr>
            <a:r>
              <a:rPr lang="en-US"/>
              <a:t>Data Analytics</a:t>
            </a:r>
          </a:p>
        </p:txBody>
      </p:sp>
      <p:sp>
        <p:nvSpPr>
          <p:cNvPr id="5" name="TextBox 4">
            <a:extLst>
              <a:ext uri="{FF2B5EF4-FFF2-40B4-BE49-F238E27FC236}">
                <a16:creationId xmlns:a16="http://schemas.microsoft.com/office/drawing/2014/main" id="{FC2AAE18-DD48-1F30-48B3-188AC4423B36}"/>
              </a:ext>
            </a:extLst>
          </p:cNvPr>
          <p:cNvSpPr txBox="1"/>
          <p:nvPr/>
        </p:nvSpPr>
        <p:spPr>
          <a:xfrm>
            <a:off x="147782" y="6373091"/>
            <a:ext cx="3144066" cy="369332"/>
          </a:xfrm>
          <a:prstGeom prst="rect">
            <a:avLst/>
          </a:prstGeom>
          <a:noFill/>
        </p:spPr>
        <p:txBody>
          <a:bodyPr wrap="none" rtlCol="0">
            <a:spAutoFit/>
          </a:bodyPr>
          <a:lstStyle/>
          <a:p>
            <a:r>
              <a:rPr lang="en-GB" dirty="0"/>
              <a:t>* O</a:t>
            </a:r>
            <a:r>
              <a:rPr lang="en-IT" dirty="0"/>
              <a:t>ften called Data Engineering</a:t>
            </a:r>
          </a:p>
        </p:txBody>
      </p:sp>
    </p:spTree>
    <p:extLst>
      <p:ext uri="{BB962C8B-B14F-4D97-AF65-F5344CB8AC3E}">
        <p14:creationId xmlns:p14="http://schemas.microsoft.com/office/powerpoint/2010/main" val="127290031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a:xfrm>
            <a:off x="739588" y="447751"/>
            <a:ext cx="7014882" cy="380194"/>
          </a:xfrm>
        </p:spPr>
        <p:txBody>
          <a:bodyPr>
            <a:normAutofit fontScale="90000"/>
          </a:bodyPr>
          <a:lstStyle/>
          <a:p>
            <a:r>
              <a:rPr lang="en-US" dirty="0"/>
              <a:t>For example: a Trend </a:t>
            </a:r>
          </a:p>
        </p:txBody>
      </p:sp>
      <p:sp>
        <p:nvSpPr>
          <p:cNvPr id="3" name="Content Placeholder 2"/>
          <p:cNvSpPr>
            <a:spLocks noGrp="1"/>
          </p:cNvSpPr>
          <p:nvPr>
            <p:ph idx="1"/>
          </p:nvPr>
        </p:nvSpPr>
        <p:spPr>
          <a:xfrm>
            <a:off x="874059" y="1344706"/>
            <a:ext cx="7328647" cy="5702919"/>
          </a:xfrm>
        </p:spPr>
        <p:txBody>
          <a:bodyPr/>
          <a:lstStyle/>
          <a:p>
            <a:r>
              <a:rPr lang="en-US" sz="2471" dirty="0"/>
              <a:t>A trend is a pattern of gradual change in a condition, output, or process, or an average or general tendency of a series of data points to move in a certain direction over time, represented by a line or curve on a graph.</a:t>
            </a:r>
          </a:p>
          <a:p>
            <a:endParaRPr lang="en-US" sz="2471" dirty="0"/>
          </a:p>
          <a:p>
            <a:endParaRPr lang="en-US" sz="2471" dirty="0"/>
          </a:p>
          <a:p>
            <a:r>
              <a:rPr lang="en-US" sz="2471" dirty="0"/>
              <a:t>To follow a trend you must not only be aware of what is currently happening but also be astute enough to predict what is going to happen in the future.</a:t>
            </a:r>
            <a:br>
              <a:rPr lang="en-US" sz="2471" dirty="0"/>
            </a:br>
            <a:br>
              <a:rPr lang="en-US" sz="2471" dirty="0"/>
            </a:br>
            <a:br>
              <a:rPr lang="en-US" sz="2471" dirty="0"/>
            </a:br>
            <a:br>
              <a:rPr lang="en-US" sz="2471" dirty="0"/>
            </a:br>
            <a:endParaRPr lang="en-US" sz="2471" dirty="0"/>
          </a:p>
        </p:txBody>
      </p:sp>
    </p:spTree>
    <p:extLst>
      <p:ext uri="{BB962C8B-B14F-4D97-AF65-F5344CB8AC3E}">
        <p14:creationId xmlns:p14="http://schemas.microsoft.com/office/powerpoint/2010/main" val="181035537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xit"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9588" y="403412"/>
            <a:ext cx="7014882" cy="651762"/>
          </a:xfrm>
        </p:spPr>
        <p:txBody>
          <a:bodyPr>
            <a:normAutofit fontScale="90000"/>
          </a:bodyPr>
          <a:lstStyle/>
          <a:p>
            <a:r>
              <a:rPr lang="en-US" dirty="0"/>
              <a:t>Plotting Trends</a:t>
            </a:r>
          </a:p>
        </p:txBody>
      </p:sp>
      <p:graphicFrame>
        <p:nvGraphicFramePr>
          <p:cNvPr id="4" name="Content Placeholder 3"/>
          <p:cNvGraphicFramePr>
            <a:graphicFrameLocks noGrp="1"/>
          </p:cNvGraphicFramePr>
          <p:nvPr>
            <p:ph idx="1"/>
          </p:nvPr>
        </p:nvGraphicFramePr>
        <p:xfrm>
          <a:off x="470647" y="1613647"/>
          <a:ext cx="8095129" cy="4518212"/>
        </p:xfrm>
        <a:graphic>
          <a:graphicData uri="http://schemas.openxmlformats.org/drawingml/2006/chart">
            <c:chart xmlns:c="http://schemas.openxmlformats.org/drawingml/2006/chart" xmlns:r="http://schemas.openxmlformats.org/officeDocument/2006/relationships" r:id="rId3"/>
          </a:graphicData>
        </a:graphic>
      </p:graphicFrame>
      <p:sp>
        <p:nvSpPr>
          <p:cNvPr id="3" name="Slide Number Placeholder 2"/>
          <p:cNvSpPr>
            <a:spLocks noGrp="1"/>
          </p:cNvSpPr>
          <p:nvPr>
            <p:ph type="sldNum" sz="quarter" idx="7"/>
          </p:nvPr>
        </p:nvSpPr>
        <p:spPr>
          <a:xfrm>
            <a:off x="7242048" y="7228332"/>
            <a:ext cx="2313432" cy="388620"/>
          </a:xfrm>
          <a:prstGeom prst="rect">
            <a:avLst/>
          </a:prstGeom>
        </p:spPr>
        <p:txBody>
          <a:bodyPr wrap="square" lIns="0" tIns="0" rIns="0" bIns="0">
            <a:spAutoFit/>
          </a:bodyPr>
          <a:lstStyle>
            <a:defPPr>
              <a:defRPr lang="en-US"/>
            </a:defPPr>
            <a:lvl1pPr marL="0" algn="r" defTabSz="914400" rtl="0" eaLnBrk="1" latinLnBrk="0" hangingPunct="1">
              <a:defRPr sz="18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F15528-21DE-4FAA-801E-634DDDAF4B2B}" type="slidenum">
              <a:rPr lang="en-IT" smtClean="0"/>
              <a:pPr/>
              <a:t>51</a:t>
            </a:fld>
            <a:endParaRPr lang="en-US"/>
          </a:p>
        </p:txBody>
      </p:sp>
    </p:spTree>
    <p:extLst>
      <p:ext uri="{BB962C8B-B14F-4D97-AF65-F5344CB8AC3E}">
        <p14:creationId xmlns:p14="http://schemas.microsoft.com/office/powerpoint/2010/main" val="31123210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9588" y="403412"/>
            <a:ext cx="7014882" cy="651762"/>
          </a:xfrm>
        </p:spPr>
        <p:txBody>
          <a:bodyPr>
            <a:normAutofit fontScale="90000"/>
          </a:bodyPr>
          <a:lstStyle/>
          <a:p>
            <a:r>
              <a:rPr lang="en-US" dirty="0"/>
              <a:t>What can I do with Trends?</a:t>
            </a:r>
          </a:p>
        </p:txBody>
      </p:sp>
      <p:graphicFrame>
        <p:nvGraphicFramePr>
          <p:cNvPr id="4" name="Content Placeholder 3"/>
          <p:cNvGraphicFramePr>
            <a:graphicFrameLocks noGrp="1"/>
          </p:cNvGraphicFramePr>
          <p:nvPr>
            <p:ph idx="1"/>
          </p:nvPr>
        </p:nvGraphicFramePr>
        <p:xfrm>
          <a:off x="470647" y="1613647"/>
          <a:ext cx="7910610" cy="4383741"/>
        </p:xfrm>
        <a:graphic>
          <a:graphicData uri="http://schemas.openxmlformats.org/drawingml/2006/chart">
            <c:chart xmlns:c="http://schemas.openxmlformats.org/drawingml/2006/chart" xmlns:r="http://schemas.openxmlformats.org/officeDocument/2006/relationships" r:id="rId3"/>
          </a:graphicData>
        </a:graphic>
      </p:graphicFrame>
      <p:sp>
        <p:nvSpPr>
          <p:cNvPr id="3" name="Slide Number Placeholder 2"/>
          <p:cNvSpPr>
            <a:spLocks noGrp="1"/>
          </p:cNvSpPr>
          <p:nvPr>
            <p:ph type="sldNum" sz="quarter" idx="7"/>
          </p:nvPr>
        </p:nvSpPr>
        <p:spPr>
          <a:xfrm>
            <a:off x="7242048" y="7228332"/>
            <a:ext cx="2313432" cy="388620"/>
          </a:xfrm>
          <a:prstGeom prst="rect">
            <a:avLst/>
          </a:prstGeom>
        </p:spPr>
        <p:txBody>
          <a:bodyPr wrap="square" lIns="0" tIns="0" rIns="0" bIns="0">
            <a:spAutoFit/>
          </a:bodyPr>
          <a:lstStyle>
            <a:defPPr>
              <a:defRPr lang="en-US"/>
            </a:defPPr>
            <a:lvl1pPr marL="0" algn="r" defTabSz="914400" rtl="0" eaLnBrk="1" latinLnBrk="0" hangingPunct="1">
              <a:defRPr sz="18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F15528-21DE-4FAA-801E-634DDDAF4B2B}" type="slidenum">
              <a:rPr lang="en-IT" smtClean="0"/>
              <a:pPr/>
              <a:t>52</a:t>
            </a:fld>
            <a:endParaRPr lang="en-US"/>
          </a:p>
        </p:txBody>
      </p:sp>
    </p:spTree>
    <p:extLst>
      <p:ext uri="{BB962C8B-B14F-4D97-AF65-F5344CB8AC3E}">
        <p14:creationId xmlns:p14="http://schemas.microsoft.com/office/powerpoint/2010/main" val="131992195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60245-915B-A7A2-CB92-19ACF60E4387}"/>
              </a:ext>
            </a:extLst>
          </p:cNvPr>
          <p:cNvSpPr>
            <a:spLocks noGrp="1"/>
          </p:cNvSpPr>
          <p:nvPr>
            <p:ph type="title"/>
          </p:nvPr>
        </p:nvSpPr>
        <p:spPr/>
        <p:txBody>
          <a:bodyPr/>
          <a:lstStyle/>
          <a:p>
            <a:endParaRPr lang="en-IT"/>
          </a:p>
        </p:txBody>
      </p:sp>
      <p:sp>
        <p:nvSpPr>
          <p:cNvPr id="3" name="Content Placeholder 2">
            <a:extLst>
              <a:ext uri="{FF2B5EF4-FFF2-40B4-BE49-F238E27FC236}">
                <a16:creationId xmlns:a16="http://schemas.microsoft.com/office/drawing/2014/main" id="{85982671-78AA-DD99-F2B0-211C8AFDEEDF}"/>
              </a:ext>
            </a:extLst>
          </p:cNvPr>
          <p:cNvSpPr>
            <a:spLocks noGrp="1"/>
          </p:cNvSpPr>
          <p:nvPr>
            <p:ph idx="1"/>
          </p:nvPr>
        </p:nvSpPr>
        <p:spPr/>
        <p:txBody>
          <a:bodyPr/>
          <a:lstStyle/>
          <a:p>
            <a:endParaRPr lang="en-IT"/>
          </a:p>
        </p:txBody>
      </p:sp>
      <p:sp>
        <p:nvSpPr>
          <p:cNvPr id="4" name="Footer Placeholder 3">
            <a:extLst>
              <a:ext uri="{FF2B5EF4-FFF2-40B4-BE49-F238E27FC236}">
                <a16:creationId xmlns:a16="http://schemas.microsoft.com/office/drawing/2014/main" id="{1AD9E4F7-6EF8-F733-2A4F-922368E0E63B}"/>
              </a:ext>
            </a:extLst>
          </p:cNvPr>
          <p:cNvSpPr>
            <a:spLocks noGrp="1"/>
          </p:cNvSpPr>
          <p:nvPr>
            <p:ph type="ftr" sz="quarter" idx="11"/>
          </p:nvPr>
        </p:nvSpPr>
        <p:spPr/>
        <p:txBody>
          <a:bodyPr/>
          <a:lstStyle/>
          <a:p>
            <a:pPr>
              <a:defRPr/>
            </a:pPr>
            <a:r>
              <a:rPr lang="en-US"/>
              <a:t>Data Analytics</a:t>
            </a:r>
          </a:p>
        </p:txBody>
      </p:sp>
      <p:pic>
        <p:nvPicPr>
          <p:cNvPr id="5122" name="Picture 2" descr="Correlation - Correlation Coefficient, Types, Formulas &amp; Example">
            <a:extLst>
              <a:ext uri="{FF2B5EF4-FFF2-40B4-BE49-F238E27FC236}">
                <a16:creationId xmlns:a16="http://schemas.microsoft.com/office/drawing/2014/main" id="{C6AF92C1-CE2F-CD28-2671-CC87C576EE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9238" y="0"/>
            <a:ext cx="8643937"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EABDD17E-0622-0B06-D3F6-FB0D3A7B1723}"/>
              </a:ext>
            </a:extLst>
          </p:cNvPr>
          <p:cNvSpPr/>
          <p:nvPr/>
        </p:nvSpPr>
        <p:spPr>
          <a:xfrm>
            <a:off x="7361382" y="0"/>
            <a:ext cx="1690254" cy="80356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T" dirty="0"/>
          </a:p>
        </p:txBody>
      </p:sp>
    </p:spTree>
    <p:extLst>
      <p:ext uri="{BB962C8B-B14F-4D97-AF65-F5344CB8AC3E}">
        <p14:creationId xmlns:p14="http://schemas.microsoft.com/office/powerpoint/2010/main" val="320104435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6DD51A-0475-AACC-BC1A-ABCBBF0AF9E5}"/>
              </a:ext>
            </a:extLst>
          </p:cNvPr>
          <p:cNvSpPr>
            <a:spLocks noGrp="1"/>
          </p:cNvSpPr>
          <p:nvPr>
            <p:ph type="title"/>
          </p:nvPr>
        </p:nvSpPr>
        <p:spPr/>
        <p:txBody>
          <a:bodyPr/>
          <a:lstStyle/>
          <a:p>
            <a:r>
              <a:rPr lang="en-IT" dirty="0"/>
              <a:t>Causality Testing*</a:t>
            </a:r>
          </a:p>
        </p:txBody>
      </p:sp>
      <p:sp>
        <p:nvSpPr>
          <p:cNvPr id="3" name="Content Placeholder 2">
            <a:extLst>
              <a:ext uri="{FF2B5EF4-FFF2-40B4-BE49-F238E27FC236}">
                <a16:creationId xmlns:a16="http://schemas.microsoft.com/office/drawing/2014/main" id="{6ED4E0D8-A24C-0212-E101-9CE39B6BECB3}"/>
              </a:ext>
            </a:extLst>
          </p:cNvPr>
          <p:cNvSpPr>
            <a:spLocks noGrp="1"/>
          </p:cNvSpPr>
          <p:nvPr>
            <p:ph idx="1"/>
          </p:nvPr>
        </p:nvSpPr>
        <p:spPr/>
        <p:txBody>
          <a:bodyPr/>
          <a:lstStyle/>
          <a:p>
            <a:endParaRPr lang="en-IT"/>
          </a:p>
        </p:txBody>
      </p:sp>
      <p:sp>
        <p:nvSpPr>
          <p:cNvPr id="4" name="Footer Placeholder 3">
            <a:extLst>
              <a:ext uri="{FF2B5EF4-FFF2-40B4-BE49-F238E27FC236}">
                <a16:creationId xmlns:a16="http://schemas.microsoft.com/office/drawing/2014/main" id="{F1724CB0-53F1-709E-0790-5434B78588FF}"/>
              </a:ext>
            </a:extLst>
          </p:cNvPr>
          <p:cNvSpPr>
            <a:spLocks noGrp="1"/>
          </p:cNvSpPr>
          <p:nvPr>
            <p:ph type="ftr" sz="quarter" idx="11"/>
          </p:nvPr>
        </p:nvSpPr>
        <p:spPr/>
        <p:txBody>
          <a:bodyPr/>
          <a:lstStyle/>
          <a:p>
            <a:pPr>
              <a:defRPr/>
            </a:pPr>
            <a:r>
              <a:rPr lang="en-US"/>
              <a:t>Data Analytics</a:t>
            </a:r>
          </a:p>
        </p:txBody>
      </p:sp>
      <p:pic>
        <p:nvPicPr>
          <p:cNvPr id="6146" name="Picture 2" descr="Granger causality - Wikipedia">
            <a:extLst>
              <a:ext uri="{FF2B5EF4-FFF2-40B4-BE49-F238E27FC236}">
                <a16:creationId xmlns:a16="http://schemas.microsoft.com/office/drawing/2014/main" id="{77F07AD0-7E9F-3EBD-6B39-D072DB044B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486044"/>
            <a:ext cx="9144000" cy="458787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C07D38D3-958D-CB7D-AC1D-AC211A085A66}"/>
              </a:ext>
            </a:extLst>
          </p:cNvPr>
          <p:cNvSpPr txBox="1"/>
          <p:nvPr/>
        </p:nvSpPr>
        <p:spPr>
          <a:xfrm>
            <a:off x="138545" y="6548582"/>
            <a:ext cx="3835152" cy="276999"/>
          </a:xfrm>
          <a:prstGeom prst="rect">
            <a:avLst/>
          </a:prstGeom>
          <a:noFill/>
        </p:spPr>
        <p:txBody>
          <a:bodyPr wrap="none" rtlCol="0">
            <a:spAutoFit/>
          </a:bodyPr>
          <a:lstStyle/>
          <a:p>
            <a:r>
              <a:rPr lang="en-IT" sz="1200" dirty="0"/>
              <a:t>*image courtesy of Granger Causality Testing on Wikipedia</a:t>
            </a:r>
          </a:p>
        </p:txBody>
      </p:sp>
    </p:spTree>
    <p:extLst>
      <p:ext uri="{BB962C8B-B14F-4D97-AF65-F5344CB8AC3E}">
        <p14:creationId xmlns:p14="http://schemas.microsoft.com/office/powerpoint/2010/main" val="69502924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D47796-EBD5-FDC5-FBCA-1F4738174904}"/>
              </a:ext>
            </a:extLst>
          </p:cNvPr>
          <p:cNvSpPr>
            <a:spLocks noGrp="1"/>
          </p:cNvSpPr>
          <p:nvPr>
            <p:ph type="title"/>
          </p:nvPr>
        </p:nvSpPr>
        <p:spPr/>
        <p:txBody>
          <a:bodyPr/>
          <a:lstStyle/>
          <a:p>
            <a:r>
              <a:rPr lang="en-IT" dirty="0"/>
              <a:t>Testing! Testing! Testing!</a:t>
            </a:r>
          </a:p>
        </p:txBody>
      </p:sp>
      <p:sp>
        <p:nvSpPr>
          <p:cNvPr id="3" name="Content Placeholder 2">
            <a:extLst>
              <a:ext uri="{FF2B5EF4-FFF2-40B4-BE49-F238E27FC236}">
                <a16:creationId xmlns:a16="http://schemas.microsoft.com/office/drawing/2014/main" id="{46F5DCB9-1957-DCC9-7D47-ACB9C21E0A6F}"/>
              </a:ext>
            </a:extLst>
          </p:cNvPr>
          <p:cNvSpPr>
            <a:spLocks noGrp="1"/>
          </p:cNvSpPr>
          <p:nvPr>
            <p:ph idx="1"/>
          </p:nvPr>
        </p:nvSpPr>
        <p:spPr/>
        <p:txBody>
          <a:bodyPr/>
          <a:lstStyle/>
          <a:p>
            <a:r>
              <a:rPr lang="en-IT" dirty="0"/>
              <a:t>Statistical Description + Testing </a:t>
            </a:r>
            <a:r>
              <a:rPr lang="en-IT" dirty="0">
                <a:sym typeface="Wingdings" pitchFamily="2" charset="2"/>
              </a:rPr>
              <a:t> </a:t>
            </a:r>
            <a:r>
              <a:rPr lang="en-IT" u="sng" dirty="0">
                <a:sym typeface="Wingdings" pitchFamily="2" charset="2"/>
              </a:rPr>
              <a:t>Feature Engineering</a:t>
            </a:r>
            <a:r>
              <a:rPr lang="en-IT" dirty="0">
                <a:sym typeface="Wingdings" pitchFamily="2" charset="2"/>
              </a:rPr>
              <a:t>!</a:t>
            </a:r>
            <a:endParaRPr lang="en-IT" dirty="0"/>
          </a:p>
        </p:txBody>
      </p:sp>
      <p:sp>
        <p:nvSpPr>
          <p:cNvPr id="4" name="Footer Placeholder 3">
            <a:extLst>
              <a:ext uri="{FF2B5EF4-FFF2-40B4-BE49-F238E27FC236}">
                <a16:creationId xmlns:a16="http://schemas.microsoft.com/office/drawing/2014/main" id="{32502FDB-4AE1-E544-48E1-C48E8F44A5C4}"/>
              </a:ext>
            </a:extLst>
          </p:cNvPr>
          <p:cNvSpPr>
            <a:spLocks noGrp="1"/>
          </p:cNvSpPr>
          <p:nvPr>
            <p:ph type="ftr" sz="quarter" idx="11"/>
          </p:nvPr>
        </p:nvSpPr>
        <p:spPr/>
        <p:txBody>
          <a:bodyPr/>
          <a:lstStyle/>
          <a:p>
            <a:pPr>
              <a:defRPr/>
            </a:pPr>
            <a:r>
              <a:rPr lang="en-US"/>
              <a:t>Data Analytics</a:t>
            </a:r>
          </a:p>
        </p:txBody>
      </p:sp>
      <p:pic>
        <p:nvPicPr>
          <p:cNvPr id="7170" name="Picture 2" descr="Understanding the Value of Statistical Significance in A/B Testing">
            <a:extLst>
              <a:ext uri="{FF2B5EF4-FFF2-40B4-BE49-F238E27FC236}">
                <a16:creationId xmlns:a16="http://schemas.microsoft.com/office/drawing/2014/main" id="{E772DEDE-50DA-E67C-2C4C-077E38CAFF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99559" y="2556886"/>
            <a:ext cx="3620077" cy="36200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199654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34471" y="0"/>
            <a:ext cx="8875059" cy="4636995"/>
          </a:xfrm>
          <a:prstGeom prst="rect">
            <a:avLst/>
          </a:prstGeom>
          <a:solidFill>
            <a:srgbClr val="138D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47"/>
          </a:p>
        </p:txBody>
      </p:sp>
      <p:sp>
        <p:nvSpPr>
          <p:cNvPr id="2" name="Title 1"/>
          <p:cNvSpPr>
            <a:spLocks noGrp="1"/>
          </p:cNvSpPr>
          <p:nvPr>
            <p:ph type="ctrTitle"/>
          </p:nvPr>
        </p:nvSpPr>
        <p:spPr>
          <a:xfrm>
            <a:off x="810922" y="3277530"/>
            <a:ext cx="7543800" cy="1075551"/>
          </a:xfrm>
        </p:spPr>
        <p:txBody>
          <a:bodyPr/>
          <a:lstStyle/>
          <a:p>
            <a:pPr algn="ctr"/>
            <a:r>
              <a:rPr lang="en-US" sz="3883" dirty="0">
                <a:solidFill>
                  <a:schemeClr val="bg1"/>
                </a:solidFill>
                <a:latin typeface="Century Gothic" charset="0"/>
                <a:cs typeface="Century Gothic" charset="0"/>
              </a:rPr>
              <a:t>SELECT THE RIGHT VISUALIZATION</a:t>
            </a:r>
          </a:p>
        </p:txBody>
      </p:sp>
    </p:spTree>
    <p:extLst>
      <p:ext uri="{BB962C8B-B14F-4D97-AF65-F5344CB8AC3E}">
        <p14:creationId xmlns:p14="http://schemas.microsoft.com/office/powerpoint/2010/main" val="65286586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18348" y="179892"/>
            <a:ext cx="7014882" cy="651762"/>
          </a:xfrm>
        </p:spPr>
        <p:txBody>
          <a:bodyPr>
            <a:normAutofit fontScale="90000"/>
          </a:bodyPr>
          <a:lstStyle/>
          <a:p>
            <a:r>
              <a:rPr lang="en-US" dirty="0"/>
              <a:t>Types of Visualizations</a:t>
            </a:r>
          </a:p>
        </p:txBody>
      </p:sp>
      <p:sp>
        <p:nvSpPr>
          <p:cNvPr id="3" name="Content Placeholder 2"/>
          <p:cNvSpPr>
            <a:spLocks noGrp="1"/>
          </p:cNvSpPr>
          <p:nvPr>
            <p:ph idx="1"/>
          </p:nvPr>
        </p:nvSpPr>
        <p:spPr>
          <a:xfrm>
            <a:off x="1118348" y="3097940"/>
            <a:ext cx="6907305" cy="244411"/>
          </a:xfrm>
        </p:spPr>
        <p:txBody>
          <a:bodyPr>
            <a:normAutofit fontScale="47500" lnSpcReduction="20000"/>
          </a:bodyPr>
          <a:lstStyle/>
          <a:p>
            <a:endParaRPr lang="en-US" dirty="0"/>
          </a:p>
        </p:txBody>
      </p:sp>
      <p:pic>
        <p:nvPicPr>
          <p:cNvPr id="35842" name="Picture 2" descr="C:\Users\abarry\Desktop\RHIS October\2016\graphs\data-chart-typ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055174"/>
            <a:ext cx="9144000" cy="58730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712194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146FE9-FDAB-8269-167C-6F383E26702D}"/>
              </a:ext>
            </a:extLst>
          </p:cNvPr>
          <p:cNvSpPr>
            <a:spLocks noGrp="1"/>
          </p:cNvSpPr>
          <p:nvPr>
            <p:ph type="title"/>
          </p:nvPr>
        </p:nvSpPr>
        <p:spPr>
          <a:xfrm>
            <a:off x="305093" y="-253853"/>
            <a:ext cx="7886700" cy="1325563"/>
          </a:xfrm>
        </p:spPr>
        <p:txBody>
          <a:bodyPr/>
          <a:lstStyle/>
          <a:p>
            <a:r>
              <a:rPr lang="en-IT" dirty="0"/>
              <a:t>Draftsman Plot*</a:t>
            </a:r>
          </a:p>
        </p:txBody>
      </p:sp>
      <p:sp>
        <p:nvSpPr>
          <p:cNvPr id="5" name="TextBox 4">
            <a:extLst>
              <a:ext uri="{FF2B5EF4-FFF2-40B4-BE49-F238E27FC236}">
                <a16:creationId xmlns:a16="http://schemas.microsoft.com/office/drawing/2014/main" id="{8630C90C-B81D-7DD3-E53C-532444DF94D4}"/>
              </a:ext>
            </a:extLst>
          </p:cNvPr>
          <p:cNvSpPr txBox="1"/>
          <p:nvPr/>
        </p:nvSpPr>
        <p:spPr>
          <a:xfrm>
            <a:off x="83128" y="6123542"/>
            <a:ext cx="5510150" cy="738664"/>
          </a:xfrm>
          <a:prstGeom prst="rect">
            <a:avLst/>
          </a:prstGeom>
          <a:noFill/>
        </p:spPr>
        <p:txBody>
          <a:bodyPr wrap="square" rtlCol="0">
            <a:spAutoFit/>
          </a:bodyPr>
          <a:lstStyle/>
          <a:p>
            <a:r>
              <a:rPr lang="en-IT" sz="1400" b="1" dirty="0"/>
              <a:t>*</a:t>
            </a:r>
            <a:r>
              <a:rPr lang="en-GB" sz="1400" b="1" dirty="0"/>
              <a:t>A method for looking at the interrelations between variables in multivariate data. The plot consists of a simple array of two-variable scatter diagrams.</a:t>
            </a:r>
            <a:endParaRPr lang="en-IT" sz="1400" b="1" dirty="0"/>
          </a:p>
        </p:txBody>
      </p:sp>
      <p:pic>
        <p:nvPicPr>
          <p:cNvPr id="8194" name="Picture 2" descr="Fundamentals of Data Visualization">
            <a:extLst>
              <a:ext uri="{FF2B5EF4-FFF2-40B4-BE49-F238E27FC236}">
                <a16:creationId xmlns:a16="http://schemas.microsoft.com/office/drawing/2014/main" id="{CF7AD594-BFDE-A794-3C25-CEEC6F3C417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2707" y="687966"/>
            <a:ext cx="7202659" cy="54007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061294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E091C-101D-89FB-DAA0-CDDD9FC37854}"/>
              </a:ext>
            </a:extLst>
          </p:cNvPr>
          <p:cNvSpPr>
            <a:spLocks noGrp="1"/>
          </p:cNvSpPr>
          <p:nvPr>
            <p:ph type="title"/>
          </p:nvPr>
        </p:nvSpPr>
        <p:spPr/>
        <p:txBody>
          <a:bodyPr/>
          <a:lstStyle/>
          <a:p>
            <a:r>
              <a:rPr lang="en-IT" dirty="0"/>
              <a:t>Questions?</a:t>
            </a:r>
          </a:p>
        </p:txBody>
      </p:sp>
      <p:sp>
        <p:nvSpPr>
          <p:cNvPr id="4" name="Footer Placeholder 3">
            <a:extLst>
              <a:ext uri="{FF2B5EF4-FFF2-40B4-BE49-F238E27FC236}">
                <a16:creationId xmlns:a16="http://schemas.microsoft.com/office/drawing/2014/main" id="{634DD4B7-0132-9DE6-C0C0-E44626F83129}"/>
              </a:ext>
            </a:extLst>
          </p:cNvPr>
          <p:cNvSpPr>
            <a:spLocks noGrp="1"/>
          </p:cNvSpPr>
          <p:nvPr>
            <p:ph type="ftr" sz="quarter" idx="11"/>
          </p:nvPr>
        </p:nvSpPr>
        <p:spPr/>
        <p:txBody>
          <a:bodyPr/>
          <a:lstStyle/>
          <a:p>
            <a:pPr>
              <a:defRPr/>
            </a:pPr>
            <a:r>
              <a:rPr lang="en-US"/>
              <a:t>Data Analytics</a:t>
            </a:r>
          </a:p>
        </p:txBody>
      </p:sp>
      <p:pic>
        <p:nvPicPr>
          <p:cNvPr id="5" name="Picture 2" descr="Why does Yoda Speak Funny?. Here is a marvelous question with an… | by &amp; |  Medium">
            <a:extLst>
              <a:ext uri="{FF2B5EF4-FFF2-40B4-BE49-F238E27FC236}">
                <a16:creationId xmlns:a16="http://schemas.microsoft.com/office/drawing/2014/main" id="{90E3DB11-EA1D-19A1-F44F-A6269845FA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8214" y="1801307"/>
            <a:ext cx="5787571" cy="39486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76769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4168EF-427A-E401-D09A-8B436B7A499B}"/>
              </a:ext>
            </a:extLst>
          </p:cNvPr>
          <p:cNvSpPr>
            <a:spLocks noGrp="1"/>
          </p:cNvSpPr>
          <p:nvPr>
            <p:ph type="title"/>
          </p:nvPr>
        </p:nvSpPr>
        <p:spPr/>
        <p:txBody>
          <a:bodyPr/>
          <a:lstStyle/>
          <a:p>
            <a:endParaRPr lang="en-IT"/>
          </a:p>
        </p:txBody>
      </p:sp>
      <p:sp>
        <p:nvSpPr>
          <p:cNvPr id="4" name="Footer Placeholder 3">
            <a:extLst>
              <a:ext uri="{FF2B5EF4-FFF2-40B4-BE49-F238E27FC236}">
                <a16:creationId xmlns:a16="http://schemas.microsoft.com/office/drawing/2014/main" id="{48626885-C278-B8BC-9C0C-67389F7B28A9}"/>
              </a:ext>
            </a:extLst>
          </p:cNvPr>
          <p:cNvSpPr>
            <a:spLocks noGrp="1"/>
          </p:cNvSpPr>
          <p:nvPr>
            <p:ph type="ftr" sz="quarter" idx="11"/>
          </p:nvPr>
        </p:nvSpPr>
        <p:spPr/>
        <p:txBody>
          <a:bodyPr/>
          <a:lstStyle/>
          <a:p>
            <a:pPr>
              <a:defRPr/>
            </a:pPr>
            <a:r>
              <a:rPr lang="en-US"/>
              <a:t>Data Analytics</a:t>
            </a:r>
          </a:p>
        </p:txBody>
      </p:sp>
      <p:pic>
        <p:nvPicPr>
          <p:cNvPr id="8196" name="Picture 4" descr="Why Eddie Munson is Such a Popular Character on Stranger Things | Dad  Suggests">
            <a:extLst>
              <a:ext uri="{FF2B5EF4-FFF2-40B4-BE49-F238E27FC236}">
                <a16:creationId xmlns:a16="http://schemas.microsoft.com/office/drawing/2014/main" id="{F5979145-5ED4-4BF8-B450-F362BAD1882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92094" y="3044823"/>
            <a:ext cx="9365048" cy="4663793"/>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descr="Why Stranger Things must bring back fan-favorite Eddie Munson | Medium">
            <a:extLst>
              <a:ext uri="{FF2B5EF4-FFF2-40B4-BE49-F238E27FC236}">
                <a16:creationId xmlns:a16="http://schemas.microsoft.com/office/drawing/2014/main" id="{257D3E28-0E17-AAD3-EE7F-7748C4C4F95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296" t="-1" r="18272" b="15707"/>
          <a:stretch/>
        </p:blipFill>
        <p:spPr bwMode="auto">
          <a:xfrm>
            <a:off x="-270935" y="-114402"/>
            <a:ext cx="4889836" cy="3543401"/>
          </a:xfrm>
          <a:prstGeom prst="rect">
            <a:avLst/>
          </a:prstGeom>
          <a:noFill/>
          <a:extLst>
            <a:ext uri="{909E8E84-426E-40DD-AFC4-6F175D3DCCD1}">
              <a14:hiddenFill xmlns:a14="http://schemas.microsoft.com/office/drawing/2010/main">
                <a:solidFill>
                  <a:srgbClr val="FFFFFF"/>
                </a:solidFill>
              </a14:hiddenFill>
            </a:ext>
          </a:extLst>
        </p:spPr>
      </p:pic>
      <p:pic>
        <p:nvPicPr>
          <p:cNvPr id="8194" name="Picture 2" descr="Eddie Munson Upside Down Guitar Solo Stranger Things Vol, 44% OFF">
            <a:extLst>
              <a:ext uri="{FF2B5EF4-FFF2-40B4-BE49-F238E27FC236}">
                <a16:creationId xmlns:a16="http://schemas.microsoft.com/office/drawing/2014/main" id="{A5F5B30F-FC36-3B7A-B607-6C93540AE90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04355" y="-114402"/>
            <a:ext cx="6726621" cy="3783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10235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person wearing a mask&#10;&#10;Description automatically generated">
            <a:extLst>
              <a:ext uri="{FF2B5EF4-FFF2-40B4-BE49-F238E27FC236}">
                <a16:creationId xmlns:a16="http://schemas.microsoft.com/office/drawing/2014/main" id="{EA600B03-73C6-D01F-87AE-0705F4DAB5E2}"/>
              </a:ext>
            </a:extLst>
          </p:cNvPr>
          <p:cNvPicPr>
            <a:picLocks noChangeAspect="1"/>
          </p:cNvPicPr>
          <p:nvPr/>
        </p:nvPicPr>
        <p:blipFill>
          <a:blip r:embed="rId2">
            <a:alphaModFix amt="50000"/>
          </a:blip>
          <a:srcRect r="31333" b="-1"/>
          <a:stretch/>
        </p:blipFill>
        <p:spPr>
          <a:xfrm>
            <a:off x="20" y="1"/>
            <a:ext cx="9143980" cy="6857999"/>
          </a:xfrm>
          <a:prstGeom prst="rect">
            <a:avLst/>
          </a:prstGeom>
        </p:spPr>
      </p:pic>
      <p:sp>
        <p:nvSpPr>
          <p:cNvPr id="2" name="Title 1">
            <a:extLst>
              <a:ext uri="{FF2B5EF4-FFF2-40B4-BE49-F238E27FC236}">
                <a16:creationId xmlns:a16="http://schemas.microsoft.com/office/drawing/2014/main" id="{A2A1267F-AF6E-F1C2-984A-F27811AFC4B4}"/>
              </a:ext>
            </a:extLst>
          </p:cNvPr>
          <p:cNvSpPr>
            <a:spLocks noGrp="1"/>
          </p:cNvSpPr>
          <p:nvPr>
            <p:ph type="title"/>
          </p:nvPr>
        </p:nvSpPr>
        <p:spPr>
          <a:xfrm>
            <a:off x="1143000" y="1122362"/>
            <a:ext cx="6858000" cy="2900518"/>
          </a:xfrm>
        </p:spPr>
        <p:txBody>
          <a:bodyPr vert="horz" lIns="91440" tIns="45720" rIns="91440" bIns="45720" rtlCol="0" anchor="b">
            <a:normAutofit/>
          </a:bodyPr>
          <a:lstStyle/>
          <a:p>
            <a:pPr algn="ctr"/>
            <a:r>
              <a:rPr lang="en-US" sz="6000" dirty="0">
                <a:solidFill>
                  <a:srgbClr val="FFFFFF"/>
                </a:solidFill>
              </a:rPr>
              <a:t>So, I know a thing or two about what I’m saying…</a:t>
            </a:r>
          </a:p>
        </p:txBody>
      </p:sp>
      <p:sp>
        <p:nvSpPr>
          <p:cNvPr id="3" name="Footer Placeholder 2">
            <a:extLst>
              <a:ext uri="{FF2B5EF4-FFF2-40B4-BE49-F238E27FC236}">
                <a16:creationId xmlns:a16="http://schemas.microsoft.com/office/drawing/2014/main" id="{F483EB69-9651-5ADD-DB38-1408EC14C0FF}"/>
              </a:ext>
            </a:extLst>
          </p:cNvPr>
          <p:cNvSpPr>
            <a:spLocks noGrp="1"/>
          </p:cNvSpPr>
          <p:nvPr>
            <p:ph type="ftr" sz="quarter" idx="11"/>
          </p:nvPr>
        </p:nvSpPr>
        <p:spPr/>
        <p:txBody>
          <a:bodyPr/>
          <a:lstStyle/>
          <a:p>
            <a:pPr>
              <a:defRPr/>
            </a:pPr>
            <a:r>
              <a:rPr lang="en-US"/>
              <a:t>Data Analytics</a:t>
            </a:r>
          </a:p>
        </p:txBody>
      </p:sp>
    </p:spTree>
    <p:extLst>
      <p:ext uri="{BB962C8B-B14F-4D97-AF65-F5344CB8AC3E}">
        <p14:creationId xmlns:p14="http://schemas.microsoft.com/office/powerpoint/2010/main" val="3034912050"/>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62125B16-760F-F3E9-707B-351A3CE82693}"/>
              </a:ext>
            </a:extLst>
          </p:cNvPr>
          <p:cNvPicPr>
            <a:picLocks noGrp="1" noChangeAspect="1"/>
          </p:cNvPicPr>
          <p:nvPr>
            <p:ph idx="1"/>
          </p:nvPr>
        </p:nvPicPr>
        <p:blipFill>
          <a:blip r:embed="rId2"/>
          <a:stretch>
            <a:fillRect/>
          </a:stretch>
        </p:blipFill>
        <p:spPr>
          <a:xfrm>
            <a:off x="-13854" y="1136073"/>
            <a:ext cx="9393385" cy="4696691"/>
          </a:xfrm>
          <a:prstGeom prst="rect">
            <a:avLst/>
          </a:prstGeom>
        </p:spPr>
      </p:pic>
      <p:sp>
        <p:nvSpPr>
          <p:cNvPr id="4" name="Footer Placeholder 3">
            <a:extLst>
              <a:ext uri="{FF2B5EF4-FFF2-40B4-BE49-F238E27FC236}">
                <a16:creationId xmlns:a16="http://schemas.microsoft.com/office/drawing/2014/main" id="{3C451D2C-8ACC-FFAB-C888-E56BE2C54A59}"/>
              </a:ext>
            </a:extLst>
          </p:cNvPr>
          <p:cNvSpPr>
            <a:spLocks noGrp="1"/>
          </p:cNvSpPr>
          <p:nvPr>
            <p:ph type="ftr" sz="quarter" idx="11"/>
          </p:nvPr>
        </p:nvSpPr>
        <p:spPr>
          <a:xfrm>
            <a:off x="3028950" y="6356350"/>
            <a:ext cx="3086100" cy="365125"/>
          </a:xfrm>
        </p:spPr>
        <p:txBody>
          <a:bodyPr vert="horz" lIns="91440" tIns="45720" rIns="91440" bIns="45720" rtlCol="0" anchor="ctr">
            <a:normAutofit/>
          </a:bodyPr>
          <a:lstStyle/>
          <a:p>
            <a:pPr defTabSz="914400">
              <a:spcAft>
                <a:spcPts val="600"/>
              </a:spcAft>
              <a:defRPr/>
            </a:pPr>
            <a:r>
              <a:rPr lang="en-US" kern="1200">
                <a:solidFill>
                  <a:schemeClr val="tx1">
                    <a:tint val="75000"/>
                  </a:schemeClr>
                </a:solidFill>
                <a:latin typeface="+mn-lt"/>
                <a:ea typeface="+mn-ea"/>
                <a:cs typeface="+mn-cs"/>
              </a:rPr>
              <a:t>Data Analytics</a:t>
            </a:r>
          </a:p>
        </p:txBody>
      </p:sp>
    </p:spTree>
    <p:extLst>
      <p:ext uri="{BB962C8B-B14F-4D97-AF65-F5344CB8AC3E}">
        <p14:creationId xmlns:p14="http://schemas.microsoft.com/office/powerpoint/2010/main" val="20029449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BF234B-EC87-AB8B-D447-DA550FCD6881}"/>
              </a:ext>
            </a:extLst>
          </p:cNvPr>
          <p:cNvSpPr>
            <a:spLocks noGrp="1"/>
          </p:cNvSpPr>
          <p:nvPr>
            <p:ph type="title"/>
          </p:nvPr>
        </p:nvSpPr>
        <p:spPr>
          <a:xfrm>
            <a:off x="628650" y="2766218"/>
            <a:ext cx="7886700" cy="1325563"/>
          </a:xfrm>
        </p:spPr>
        <p:txBody>
          <a:bodyPr/>
          <a:lstStyle/>
          <a:p>
            <a:r>
              <a:rPr lang="en-IT" dirty="0"/>
              <a:t>Part 1: Course Overview!</a:t>
            </a:r>
          </a:p>
        </p:txBody>
      </p:sp>
      <p:sp>
        <p:nvSpPr>
          <p:cNvPr id="4" name="Footer Placeholder 3">
            <a:extLst>
              <a:ext uri="{FF2B5EF4-FFF2-40B4-BE49-F238E27FC236}">
                <a16:creationId xmlns:a16="http://schemas.microsoft.com/office/drawing/2014/main" id="{11B8FDBB-C1F2-3A3B-D025-FDE91E6D241C}"/>
              </a:ext>
            </a:extLst>
          </p:cNvPr>
          <p:cNvSpPr>
            <a:spLocks noGrp="1"/>
          </p:cNvSpPr>
          <p:nvPr>
            <p:ph type="ftr" sz="quarter" idx="11"/>
          </p:nvPr>
        </p:nvSpPr>
        <p:spPr/>
        <p:txBody>
          <a:bodyPr/>
          <a:lstStyle/>
          <a:p>
            <a:pPr>
              <a:defRPr/>
            </a:pPr>
            <a:r>
              <a:rPr lang="en-US"/>
              <a:t>Data Analytics</a:t>
            </a:r>
          </a:p>
        </p:txBody>
      </p:sp>
    </p:spTree>
    <p:extLst>
      <p:ext uri="{BB962C8B-B14F-4D97-AF65-F5344CB8AC3E}">
        <p14:creationId xmlns:p14="http://schemas.microsoft.com/office/powerpoint/2010/main" val="1711405227"/>
      </p:ext>
    </p:extLst>
  </p:cSld>
  <p:clrMapOvr>
    <a:masterClrMapping/>
  </p:clrMapOvr>
</p:sld>
</file>

<file path=ppt/theme/theme1.xml><?xml version="1.0" encoding="utf-8"?>
<a:theme xmlns:a="http://schemas.openxmlformats.org/drawingml/2006/main" name="Office 2013 - 2022 Theme">
  <a:themeElements>
    <a:clrScheme name="Office 2013 - 2022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2013 - 2022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13 - 2022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2013 - 2022 Theme</Template>
  <TotalTime>21649</TotalTime>
  <Words>2861</Words>
  <Application>Microsoft Macintosh PowerPoint</Application>
  <PresentationFormat>On-screen Show (4:3)</PresentationFormat>
  <Paragraphs>363</Paragraphs>
  <Slides>59</Slides>
  <Notes>11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59</vt:i4>
      </vt:variant>
    </vt:vector>
  </HeadingPairs>
  <TitlesOfParts>
    <vt:vector size="68" baseType="lpstr">
      <vt:lpstr>Aptos</vt:lpstr>
      <vt:lpstr>Arial</vt:lpstr>
      <vt:lpstr>Calibri</vt:lpstr>
      <vt:lpstr>Calibri Light</vt:lpstr>
      <vt:lpstr>Century Gothic</vt:lpstr>
      <vt:lpstr>Cordia New</vt:lpstr>
      <vt:lpstr>Times New Roman</vt:lpstr>
      <vt:lpstr>Wingdings</vt:lpstr>
      <vt:lpstr>Office 2013 - 2022 Theme</vt:lpstr>
      <vt:lpstr>Data Analytics: Intro &amp; Basic Notions</vt:lpstr>
      <vt:lpstr>Data Analytics: Intro &amp; Basic Notions</vt:lpstr>
      <vt:lpstr>PowerPoint Presentation</vt:lpstr>
      <vt:lpstr>PowerPoint Presentation</vt:lpstr>
      <vt:lpstr>Research Topics</vt:lpstr>
      <vt:lpstr>PowerPoint Presentation</vt:lpstr>
      <vt:lpstr>So, I know a thing or two about what I’m saying…</vt:lpstr>
      <vt:lpstr>PowerPoint Presentation</vt:lpstr>
      <vt:lpstr>Part 1: Course Overview!</vt:lpstr>
      <vt:lpstr>PowerPoint Presentation</vt:lpstr>
      <vt:lpstr>PowerPoint Presentation</vt:lpstr>
      <vt:lpstr>PowerPoint Presentation</vt:lpstr>
      <vt:lpstr>PowerPoint Presentation</vt:lpstr>
      <vt:lpstr>But…</vt:lpstr>
      <vt:lpstr>Starting point: different data representations…</vt:lpstr>
      <vt:lpstr>Course Structure in Blocks</vt:lpstr>
      <vt:lpstr>Delivery Structure</vt:lpstr>
      <vt:lpstr>Delivery Structure</vt:lpstr>
      <vt:lpstr>Teams’ Structure &amp; Details</vt:lpstr>
      <vt:lpstr>PowerPoint Presentation</vt:lpstr>
      <vt:lpstr>Project Work Specifications</vt:lpstr>
      <vt:lpstr>Project Work Specifications</vt:lpstr>
      <vt:lpstr>PowerPoint Presentation</vt:lpstr>
      <vt:lpstr>The grand challenge this year!</vt:lpstr>
      <vt:lpstr>Project Work: Delivery</vt:lpstr>
      <vt:lpstr>Project Work: Delivery (cont’d)</vt:lpstr>
      <vt:lpstr>Delivery Structure</vt:lpstr>
      <vt:lpstr>4 Practicums*</vt:lpstr>
      <vt:lpstr>PowerPoint Presentation</vt:lpstr>
      <vt:lpstr>PowerPoint Presentation</vt:lpstr>
      <vt:lpstr>Part 2: Intro &amp; Basic Notions</vt:lpstr>
      <vt:lpstr>Foundation of Data Analytics: Business Intelligence http://en.wikipedia.org/wiki/Business_intelligence </vt:lpstr>
      <vt:lpstr>PowerPoint Presentation</vt:lpstr>
      <vt:lpstr>Data Workflows &amp; Data Mining  =&gt; BI</vt:lpstr>
      <vt:lpstr>PowerPoint Presentation</vt:lpstr>
      <vt:lpstr>PowerPoint Presentation</vt:lpstr>
      <vt:lpstr>PowerPoint Presentation</vt:lpstr>
      <vt:lpstr>Data Analytics vs. Statistics  (my first question back in 2013)</vt:lpstr>
      <vt:lpstr>Statistical methods</vt:lpstr>
      <vt:lpstr>Steps in statistical hypothesis testing</vt:lpstr>
      <vt:lpstr>Type I and Type II errors</vt:lpstr>
      <vt:lpstr>Most common Statistical Modeling</vt:lpstr>
      <vt:lpstr>Choosing the right stats?</vt:lpstr>
      <vt:lpstr>Analytic Modeling</vt:lpstr>
      <vt:lpstr>Data Analysis</vt:lpstr>
      <vt:lpstr>Data Analysis</vt:lpstr>
      <vt:lpstr>Answering Program Questions</vt:lpstr>
      <vt:lpstr>Descriptive Stats &amp; Analysis</vt:lpstr>
      <vt:lpstr>Basic Terminology and Concepts</vt:lpstr>
      <vt:lpstr>For example: a Trend </vt:lpstr>
      <vt:lpstr>Plotting Trends</vt:lpstr>
      <vt:lpstr>What can I do with Trends?</vt:lpstr>
      <vt:lpstr>PowerPoint Presentation</vt:lpstr>
      <vt:lpstr>Causality Testing*</vt:lpstr>
      <vt:lpstr>Testing! Testing! Testing!</vt:lpstr>
      <vt:lpstr>SELECT THE RIGHT VISUALIZATION</vt:lpstr>
      <vt:lpstr>Types of Visualizations</vt:lpstr>
      <vt:lpstr>Draftsman Plot*</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Damian Andrew Tamburri</dc:creator>
  <cp:lastModifiedBy>Damian Andrew Tamburri</cp:lastModifiedBy>
  <cp:revision>218</cp:revision>
  <dcterms:created xsi:type="dcterms:W3CDTF">2024-06-17T09:44:42Z</dcterms:created>
  <dcterms:modified xsi:type="dcterms:W3CDTF">2026-02-24T13:21:35Z</dcterms:modified>
</cp:coreProperties>
</file>